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311A36-819D-44DC-8CCD-DFD42BF98A4F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61F803-247A-4EA9-AB77-364B5E5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929198"/>
            <a:ext cx="8129590" cy="12144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 социальным педагогом семьи, </a:t>
            </a:r>
            <a:b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воспитывающей ребенка со сложной структурой дефекта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Школа №119.png"/>
          <p:cNvPicPr>
            <a:picLocks noChangeAspect="1"/>
          </p:cNvPicPr>
          <p:nvPr/>
        </p:nvPicPr>
        <p:blipFill>
          <a:blip r:embed="rId2"/>
          <a:srcRect l="14315" t="28737" r="14315" b="8724"/>
          <a:stretch>
            <a:fillRect/>
          </a:stretch>
        </p:blipFill>
        <p:spPr>
          <a:xfrm>
            <a:off x="1142976" y="571480"/>
            <a:ext cx="6912341" cy="428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8" y="621508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социальный педагог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И.В.Барякина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571480"/>
          <a:ext cx="6929486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743"/>
                <a:gridCol w="3464743"/>
              </a:tblGrid>
              <a:tr h="6507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Полные  семьи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Неполные  семьи</a:t>
                      </a:r>
                      <a:endParaRPr lang="ru-RU" sz="2800" dirty="0"/>
                    </a:p>
                  </a:txBody>
                  <a:tcPr/>
                </a:tc>
              </a:tr>
              <a:tr h="449279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 одним ребёнком;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 2 (однополыми);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 2 (разнополыми);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 3 детьми;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Многодетная;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Дети сводные;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Дети</a:t>
                      </a:r>
                      <a:r>
                        <a:rPr lang="ru-RU" sz="2000" baseline="0" dirty="0" smtClean="0"/>
                        <a:t> неродные;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В том числе с бабушкой, дедушкой.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Одинокая мама;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Родители разведены;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Одинокий отец;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Опекун.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/>
          <a:lstStyle/>
          <a:p>
            <a:r>
              <a:rPr lang="ru-RU" dirty="0" smtClean="0"/>
              <a:t> с очень высоким материальным достатком</a:t>
            </a:r>
          </a:p>
          <a:p>
            <a:r>
              <a:rPr lang="ru-RU" dirty="0" smtClean="0"/>
              <a:t> с высоким материальным достатком</a:t>
            </a:r>
          </a:p>
          <a:p>
            <a:r>
              <a:rPr lang="ru-RU" dirty="0" smtClean="0"/>
              <a:t> со средним материальным достатком</a:t>
            </a:r>
          </a:p>
          <a:p>
            <a:r>
              <a:rPr lang="ru-RU" dirty="0" smtClean="0"/>
              <a:t> с низким материальным достатком</a:t>
            </a:r>
          </a:p>
          <a:p>
            <a:r>
              <a:rPr lang="ru-RU" dirty="0" smtClean="0"/>
              <a:t> нуждающиеся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 материальной обеспеченности семьи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 социально-правовой устойчивости и воспитательному потенциалу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социально-устойчивая, благополучная в воспитательном отношении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Воспитательно</a:t>
                      </a:r>
                      <a:r>
                        <a:rPr lang="ru-RU" sz="1600" dirty="0" smtClean="0"/>
                        <a:t> сильная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социально-устойчивая, но неблагополучная  в воспитательном отношении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воспитательно</a:t>
                      </a:r>
                      <a:r>
                        <a:rPr lang="ru-RU" sz="1600" dirty="0" smtClean="0"/>
                        <a:t> неустойчивая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воспитательно</a:t>
                      </a:r>
                      <a:r>
                        <a:rPr lang="ru-RU" sz="1600" dirty="0" smtClean="0"/>
                        <a:t> слабая с утратой контакта с детьми и контроля над ними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социально-неустойчивая, неблагополучная в воспитательном отношении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воспитательно</a:t>
                      </a:r>
                      <a:r>
                        <a:rPr lang="ru-RU" sz="1600" dirty="0" smtClean="0"/>
                        <a:t> слабая с постоянно конфликтной атмосферой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воспитательно</a:t>
                      </a:r>
                      <a:r>
                        <a:rPr lang="ru-RU" sz="1600" dirty="0" smtClean="0"/>
                        <a:t> слабая с агрессивной атмосферой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Социально-неустойчивая, негативная в воспитательном отношении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-маргинальная (с алкогольной,</a:t>
                      </a:r>
                      <a:r>
                        <a:rPr lang="ru-RU" sz="1600" baseline="0" dirty="0" smtClean="0"/>
                        <a:t> сексуальной деморализацией, наркотической зависимостью)</a:t>
                      </a:r>
                    </a:p>
                    <a:p>
                      <a:pPr algn="l"/>
                      <a:r>
                        <a:rPr lang="ru-RU" sz="1600" baseline="0" dirty="0" smtClean="0"/>
                        <a:t>-вступающая в конфликт с законом</a:t>
                      </a:r>
                    </a:p>
                    <a:p>
                      <a:pPr algn="l"/>
                      <a:r>
                        <a:rPr lang="ru-RU" sz="1600" baseline="0" dirty="0" smtClean="0"/>
                        <a:t>-психически отягощенная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взаимоотношениям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гармоничная</a:t>
            </a:r>
          </a:p>
          <a:p>
            <a:pPr algn="just"/>
            <a:r>
              <a:rPr lang="ru-RU" dirty="0" smtClean="0"/>
              <a:t>компромиссная</a:t>
            </a:r>
          </a:p>
          <a:p>
            <a:pPr algn="just"/>
            <a:r>
              <a:rPr lang="ru-RU" dirty="0" smtClean="0"/>
              <a:t>неустойчивая</a:t>
            </a:r>
          </a:p>
          <a:p>
            <a:pPr algn="just"/>
            <a:r>
              <a:rPr lang="ru-RU" dirty="0" smtClean="0"/>
              <a:t>мнимая</a:t>
            </a:r>
          </a:p>
          <a:p>
            <a:pPr algn="just"/>
            <a:r>
              <a:rPr lang="ru-RU" dirty="0" smtClean="0"/>
              <a:t>конфликтная</a:t>
            </a:r>
          </a:p>
          <a:p>
            <a:pPr algn="just"/>
            <a:r>
              <a:rPr lang="ru-RU" dirty="0" smtClean="0"/>
              <a:t>резко конфликтная</a:t>
            </a:r>
          </a:p>
          <a:p>
            <a:pPr algn="just"/>
            <a:r>
              <a:rPr lang="ru-RU" dirty="0" smtClean="0"/>
              <a:t>потребительская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r>
              <a:rPr lang="ru-RU" dirty="0" smtClean="0"/>
              <a:t>На деятельность</a:t>
            </a:r>
          </a:p>
          <a:p>
            <a:r>
              <a:rPr lang="ru-RU" dirty="0" smtClean="0"/>
              <a:t>Общение</a:t>
            </a:r>
          </a:p>
          <a:p>
            <a:r>
              <a:rPr lang="ru-RU" dirty="0" smtClean="0"/>
              <a:t>Самоудовлетворение (эгоистические)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семейной ориентации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3143272"/>
                <a:gridCol w="26860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Позиция семьи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Отношение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Последствия в формировании личности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Педагогически оправданная позиция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Заботливость, любовь в сочетании с разумной требовательностью, дружеские, доверительные отношения, поощрение самостоятельности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Нормальное развитие личности,</a:t>
                      </a:r>
                      <a:r>
                        <a:rPr lang="ru-RU" sz="1400" baseline="0" dirty="0" smtClean="0"/>
                        <a:t> адекватная самооценка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залюбленное</a:t>
                      </a:r>
                      <a:r>
                        <a:rPr lang="ru-RU" sz="1400" dirty="0" smtClean="0"/>
                        <a:t> детство»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Слепое обожание,</a:t>
                      </a:r>
                      <a:r>
                        <a:rPr lang="ru-RU" sz="1400" baseline="0" dirty="0" smtClean="0"/>
                        <a:t> мелочная опека, потакание всем </a:t>
                      </a:r>
                      <a:r>
                        <a:rPr lang="ru-RU" sz="1400" baseline="0" dirty="0" err="1" smtClean="0"/>
                        <a:t>желаниям,ребенок-центр</a:t>
                      </a:r>
                      <a:r>
                        <a:rPr lang="ru-RU" sz="1400" baseline="0" dirty="0" smtClean="0"/>
                        <a:t> семьи, неоправданная идеализация его родителями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Торможение социализации, несостоятельность, эгоизм, </a:t>
                      </a:r>
                      <a:r>
                        <a:rPr lang="ru-RU" sz="1400" dirty="0" err="1" smtClean="0"/>
                        <a:t>своеволие,упрямство,капризность,ложь,завышенная</a:t>
                      </a:r>
                      <a:r>
                        <a:rPr lang="ru-RU" sz="1400" dirty="0" smtClean="0"/>
                        <a:t> самооценка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«равнодушное детство»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Пренебрежение интересами ребенка, отчужденность, равнодушие, попустительство, бесконтрольность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Замедление </a:t>
                      </a:r>
                      <a:r>
                        <a:rPr lang="ru-RU" sz="1400" dirty="0" err="1" smtClean="0"/>
                        <a:t>эмоциональногоо</a:t>
                      </a:r>
                      <a:r>
                        <a:rPr lang="ru-RU" sz="1400" dirty="0" smtClean="0"/>
                        <a:t> развития, обостренное самолюбие, агрессивность, отчаяние, недоверие к</a:t>
                      </a:r>
                      <a:r>
                        <a:rPr lang="ru-RU" sz="1400" baseline="0" dirty="0" smtClean="0"/>
                        <a:t> взрослым. Озлобленность, уход в собственный мир(</a:t>
                      </a:r>
                      <a:r>
                        <a:rPr lang="ru-RU" sz="1400" baseline="0" dirty="0" err="1" smtClean="0"/>
                        <a:t>девушки-секс</a:t>
                      </a:r>
                      <a:r>
                        <a:rPr lang="ru-RU" sz="1400" baseline="0" dirty="0" smtClean="0"/>
                        <a:t>, юноши-наркотики)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Воспитательная позиция семьи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714356"/>
          <a:ext cx="814393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656"/>
                <a:gridCol w="3149433"/>
                <a:gridCol w="2735842"/>
              </a:tblGrid>
              <a:tr h="4866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Позиция семьи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Отношение родителей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Последствия  в формировании личности</a:t>
                      </a:r>
                      <a:endParaRPr lang="ru-RU" sz="1400" dirty="0"/>
                    </a:p>
                  </a:txBody>
                  <a:tcPr/>
                </a:tc>
              </a:tr>
              <a:tr h="22901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«задавленное детство»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Чрезмерная</a:t>
                      </a:r>
                      <a:r>
                        <a:rPr lang="ru-RU" sz="1400" baseline="0" dirty="0" smtClean="0"/>
                        <a:t> опека, запреты, чрезмерная требовательность, жестокость, в обращении, грубость в проявлениях родительской власти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Проблемы в социализации, подавленные</a:t>
                      </a:r>
                      <a:r>
                        <a:rPr lang="ru-RU" sz="1400" baseline="0" dirty="0" smtClean="0"/>
                        <a:t> желания, неуверенность в себе, страх, коварство, мстительность, обидчивость, озлобленность, попадание в зависимость к более сильным сверстникам, </a:t>
                      </a:r>
                      <a:r>
                        <a:rPr lang="ru-RU" sz="1400" baseline="0" dirty="0" err="1" smtClean="0"/>
                        <a:t>приспособленчество,угодничество</a:t>
                      </a:r>
                      <a:endParaRPr lang="ru-RU" sz="1400" dirty="0"/>
                    </a:p>
                  </a:txBody>
                  <a:tcPr/>
                </a:tc>
              </a:tr>
              <a:tr h="12881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«загубленное детство»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Аморальный пример родителей, полная бесконтрольность, безнадзорность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Признание только физической силы, оправдание собственных недостатков, злость, агрессивность,</a:t>
                      </a:r>
                      <a:r>
                        <a:rPr lang="ru-RU" sz="1400" baseline="0" dirty="0" smtClean="0"/>
                        <a:t> приспособленчество</a:t>
                      </a:r>
                      <a:endParaRPr lang="ru-RU" sz="1400" dirty="0"/>
                    </a:p>
                  </a:txBody>
                  <a:tcPr/>
                </a:tc>
              </a:tr>
              <a:tr h="348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92882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</a:t>
            </a:r>
            <a:r>
              <a:rPr lang="ru-RU" sz="4800" dirty="0" smtClean="0"/>
              <a:t>ВНИМАНИЕ!</a:t>
            </a:r>
            <a:endParaRPr lang="ru-RU" sz="4800" dirty="0"/>
          </a:p>
        </p:txBody>
      </p:sp>
      <p:pic>
        <p:nvPicPr>
          <p:cNvPr id="1026" name="Picture 2" descr="C:\Documents and Settings\BARYKINA\Рабочий стол\картинки для презентаций\соднце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4"/>
            <a:ext cx="3500462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380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 Сопровождение  социальным педагогом семьи,  воспитывающей ребенка со сложной структурой дефекта</vt:lpstr>
      <vt:lpstr>Слайд 2</vt:lpstr>
      <vt:lpstr>По материальной обеспеченности семьи</vt:lpstr>
      <vt:lpstr>По социально-правовой устойчивости и воспитательному потенциалу</vt:lpstr>
      <vt:lpstr>По взаимоотношениям</vt:lpstr>
      <vt:lpstr>По семейной ориентации</vt:lpstr>
      <vt:lpstr>Воспитательная позиция семьи</vt:lpstr>
      <vt:lpstr>Слайд 8</vt:lpstr>
      <vt:lpstr>СПАСИБО ЗА ВНИМАНИЕ!</vt:lpstr>
    </vt:vector>
  </TitlesOfParts>
  <Company>CHKOLA_119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Сопровождение  социальным педагогом семьи,  воспитывающей ребенка со сложной структурой дефекта</dc:title>
  <dc:creator>cabinet_31</dc:creator>
  <cp:lastModifiedBy>cabinet_31</cp:lastModifiedBy>
  <cp:revision>17</cp:revision>
  <dcterms:created xsi:type="dcterms:W3CDTF">2013-03-26T05:55:17Z</dcterms:created>
  <dcterms:modified xsi:type="dcterms:W3CDTF">2013-03-27T02:46:54Z</dcterms:modified>
</cp:coreProperties>
</file>