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830" r:id="rId2"/>
    <p:sldId id="831" r:id="rId3"/>
    <p:sldId id="841" r:id="rId4"/>
    <p:sldId id="846" r:id="rId5"/>
    <p:sldId id="847" r:id="rId6"/>
    <p:sldId id="853" r:id="rId7"/>
    <p:sldId id="854" r:id="rId8"/>
    <p:sldId id="855" r:id="rId9"/>
    <p:sldId id="845" r:id="rId10"/>
    <p:sldId id="849" r:id="rId11"/>
    <p:sldId id="852" r:id="rId12"/>
    <p:sldId id="313" r:id="rId1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0FE"/>
    <a:srgbClr val="ADD1FD"/>
    <a:srgbClr val="A3B2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" y="-5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55D918-0D48-44D3-9287-CAE1B93EB64A}" type="doc">
      <dgm:prSet loTypeId="urn:microsoft.com/office/officeart/2005/8/layout/pyramid1" loCatId="pyramid" qsTypeId="urn:microsoft.com/office/officeart/2005/8/quickstyle/simple1" qsCatId="simple" csTypeId="urn:microsoft.com/office/officeart/2005/8/colors/accent4_5" csCatId="accent4" phldr="1"/>
      <dgm:spPr/>
    </dgm:pt>
    <dgm:pt modelId="{F014B99B-BC0F-4D51-AA35-03139CBC5BDF}">
      <dgm:prSet phldrT="[Текст]" custT="1"/>
      <dgm:spPr>
        <a:solidFill>
          <a:srgbClr val="0070C0"/>
        </a:solidFill>
      </dgm:spPr>
      <dgm:t>
        <a:bodyPr/>
        <a:lstStyle/>
        <a:p>
          <a:endParaRPr lang="ru-RU" sz="1200" b="1" dirty="0"/>
        </a:p>
        <a:p>
          <a:endParaRPr lang="ru-RU" sz="1200" b="1" dirty="0"/>
        </a:p>
        <a:p>
          <a:endParaRPr lang="ru-RU" sz="1200" b="1" dirty="0"/>
        </a:p>
        <a:p>
          <a:endParaRPr lang="ru-RU" sz="1200" b="1" dirty="0"/>
        </a:p>
        <a:p>
          <a:r>
            <a:rPr lang="ru-RU" sz="1200" b="1" dirty="0">
              <a:solidFill>
                <a:schemeClr val="bg1"/>
              </a:solidFill>
            </a:rPr>
            <a:t>Федеральный </a:t>
          </a:r>
        </a:p>
        <a:p>
          <a:r>
            <a:rPr lang="ru-RU" sz="1200" b="1" dirty="0">
              <a:solidFill>
                <a:schemeClr val="bg1"/>
              </a:solidFill>
            </a:rPr>
            <a:t>уровень</a:t>
          </a:r>
        </a:p>
      </dgm:t>
    </dgm:pt>
    <dgm:pt modelId="{547044BC-B29A-41C2-9396-2C63C92CED4B}" type="parTrans" cxnId="{DF277F6E-5463-4336-ABDE-6CE9BBB5760E}">
      <dgm:prSet/>
      <dgm:spPr/>
      <dgm:t>
        <a:bodyPr/>
        <a:lstStyle/>
        <a:p>
          <a:endParaRPr lang="ru-RU" b="1"/>
        </a:p>
      </dgm:t>
    </dgm:pt>
    <dgm:pt modelId="{310293B5-AF1E-4EB5-9AC5-576D9AB28450}" type="sibTrans" cxnId="{DF277F6E-5463-4336-ABDE-6CE9BBB5760E}">
      <dgm:prSet/>
      <dgm:spPr/>
      <dgm:t>
        <a:bodyPr/>
        <a:lstStyle/>
        <a:p>
          <a:endParaRPr lang="ru-RU" b="1"/>
        </a:p>
      </dgm:t>
    </dgm:pt>
    <dgm:pt modelId="{CBB2EDB4-08BF-49DB-9282-C363CE23E3D0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200" b="1" dirty="0"/>
            <a:t>Региональный уровень</a:t>
          </a:r>
        </a:p>
      </dgm:t>
    </dgm:pt>
    <dgm:pt modelId="{061A8EDF-95EB-4ED1-B54D-E85549B7DDD2}" type="parTrans" cxnId="{AE28E987-068C-4050-9EA0-6987A9368CE5}">
      <dgm:prSet/>
      <dgm:spPr/>
      <dgm:t>
        <a:bodyPr/>
        <a:lstStyle/>
        <a:p>
          <a:endParaRPr lang="ru-RU" b="1"/>
        </a:p>
      </dgm:t>
    </dgm:pt>
    <dgm:pt modelId="{8A73D853-84E8-4FCE-B4F9-A28E61B55BFC}" type="sibTrans" cxnId="{AE28E987-068C-4050-9EA0-6987A9368CE5}">
      <dgm:prSet/>
      <dgm:spPr/>
      <dgm:t>
        <a:bodyPr/>
        <a:lstStyle/>
        <a:p>
          <a:endParaRPr lang="ru-RU" b="1"/>
        </a:p>
      </dgm:t>
    </dgm:pt>
    <dgm:pt modelId="{8380A261-4409-4C6B-8A07-0D64C5422F6D}">
      <dgm:prSet phldrT="[Текст]" custT="1"/>
      <dgm:spPr>
        <a:solidFill>
          <a:srgbClr val="00B0F0">
            <a:alpha val="50000"/>
          </a:srgbClr>
        </a:solidFill>
      </dgm:spPr>
      <dgm:t>
        <a:bodyPr/>
        <a:lstStyle/>
        <a:p>
          <a:r>
            <a:rPr lang="ru-RU" sz="1200" b="1" dirty="0"/>
            <a:t>Уровень ОО</a:t>
          </a:r>
        </a:p>
      </dgm:t>
    </dgm:pt>
    <dgm:pt modelId="{FDF2E5F5-8F13-4FFA-81A9-3BFDEEE2F092}" type="sibTrans" cxnId="{E7AC5795-AE57-4629-9DCD-7B603559995E}">
      <dgm:prSet/>
      <dgm:spPr/>
      <dgm:t>
        <a:bodyPr/>
        <a:lstStyle/>
        <a:p>
          <a:endParaRPr lang="ru-RU" b="1"/>
        </a:p>
      </dgm:t>
    </dgm:pt>
    <dgm:pt modelId="{48549D1C-43AC-47BA-B869-251333E1E3E6}" type="parTrans" cxnId="{E7AC5795-AE57-4629-9DCD-7B603559995E}">
      <dgm:prSet/>
      <dgm:spPr/>
      <dgm:t>
        <a:bodyPr/>
        <a:lstStyle/>
        <a:p>
          <a:endParaRPr lang="ru-RU" b="1"/>
        </a:p>
      </dgm:t>
    </dgm:pt>
    <dgm:pt modelId="{8C222443-D6D5-437E-8A06-7845FF64044F}" type="pres">
      <dgm:prSet presAssocID="{C055D918-0D48-44D3-9287-CAE1B93EB64A}" presName="Name0" presStyleCnt="0">
        <dgm:presLayoutVars>
          <dgm:dir/>
          <dgm:animLvl val="lvl"/>
          <dgm:resizeHandles val="exact"/>
        </dgm:presLayoutVars>
      </dgm:prSet>
      <dgm:spPr/>
    </dgm:pt>
    <dgm:pt modelId="{8E592AC7-B094-488F-86DE-8B46AA43A5F7}" type="pres">
      <dgm:prSet presAssocID="{F014B99B-BC0F-4D51-AA35-03139CBC5BDF}" presName="Name8" presStyleCnt="0"/>
      <dgm:spPr/>
    </dgm:pt>
    <dgm:pt modelId="{47753778-DDCD-4F66-8671-0963E55AC1AB}" type="pres">
      <dgm:prSet presAssocID="{F014B99B-BC0F-4D51-AA35-03139CBC5BDF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8BBE6D-1C8E-4142-827F-B1B32D20364B}" type="pres">
      <dgm:prSet presAssocID="{F014B99B-BC0F-4D51-AA35-03139CBC5BD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609C55-E487-4600-AFD0-8994D3888F22}" type="pres">
      <dgm:prSet presAssocID="{CBB2EDB4-08BF-49DB-9282-C363CE23E3D0}" presName="Name8" presStyleCnt="0"/>
      <dgm:spPr/>
    </dgm:pt>
    <dgm:pt modelId="{7099C5AD-A666-455F-9144-31509FAE35FB}" type="pres">
      <dgm:prSet presAssocID="{CBB2EDB4-08BF-49DB-9282-C363CE23E3D0}" presName="level" presStyleLbl="node1" presStyleIdx="1" presStyleCnt="3" custLinFactNeighborX="-179" custLinFactNeighborY="96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64A9E2-4365-4891-A563-4210D9FE6047}" type="pres">
      <dgm:prSet presAssocID="{CBB2EDB4-08BF-49DB-9282-C363CE23E3D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66420A-6794-4210-A8DC-A681DFE94B26}" type="pres">
      <dgm:prSet presAssocID="{8380A261-4409-4C6B-8A07-0D64C5422F6D}" presName="Name8" presStyleCnt="0"/>
      <dgm:spPr/>
    </dgm:pt>
    <dgm:pt modelId="{3405B94A-B110-4EB0-B99D-680A85764021}" type="pres">
      <dgm:prSet presAssocID="{8380A261-4409-4C6B-8A07-0D64C5422F6D}" presName="level" presStyleLbl="node1" presStyleIdx="2" presStyleCnt="3" custLinFactNeighborX="1216" custLinFactNeighborY="36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789FCB-B92C-4A52-BB06-4A95FA62001B}" type="pres">
      <dgm:prSet presAssocID="{8380A261-4409-4C6B-8A07-0D64C5422F6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FF0E82-3394-47EC-A90D-6398402ADFA4}" type="presOf" srcId="{CBB2EDB4-08BF-49DB-9282-C363CE23E3D0}" destId="{7099C5AD-A666-455F-9144-31509FAE35FB}" srcOrd="0" destOrd="0" presId="urn:microsoft.com/office/officeart/2005/8/layout/pyramid1"/>
    <dgm:cxn modelId="{870E3DD1-5357-4116-92E3-7CCC8C737058}" type="presOf" srcId="{F014B99B-BC0F-4D51-AA35-03139CBC5BDF}" destId="{47753778-DDCD-4F66-8671-0963E55AC1AB}" srcOrd="0" destOrd="0" presId="urn:microsoft.com/office/officeart/2005/8/layout/pyramid1"/>
    <dgm:cxn modelId="{E7AC5795-AE57-4629-9DCD-7B603559995E}" srcId="{C055D918-0D48-44D3-9287-CAE1B93EB64A}" destId="{8380A261-4409-4C6B-8A07-0D64C5422F6D}" srcOrd="2" destOrd="0" parTransId="{48549D1C-43AC-47BA-B869-251333E1E3E6}" sibTransId="{FDF2E5F5-8F13-4FFA-81A9-3BFDEEE2F092}"/>
    <dgm:cxn modelId="{64ED35C5-C978-40E4-82A2-88691CEB3BFA}" type="presOf" srcId="{CBB2EDB4-08BF-49DB-9282-C363CE23E3D0}" destId="{8064A9E2-4365-4891-A563-4210D9FE6047}" srcOrd="1" destOrd="0" presId="urn:microsoft.com/office/officeart/2005/8/layout/pyramid1"/>
    <dgm:cxn modelId="{227C1DA3-64A6-4842-A3EB-AE48B0DEB58A}" type="presOf" srcId="{F014B99B-BC0F-4D51-AA35-03139CBC5BDF}" destId="{158BBE6D-1C8E-4142-827F-B1B32D20364B}" srcOrd="1" destOrd="0" presId="urn:microsoft.com/office/officeart/2005/8/layout/pyramid1"/>
    <dgm:cxn modelId="{AE28E987-068C-4050-9EA0-6987A9368CE5}" srcId="{C055D918-0D48-44D3-9287-CAE1B93EB64A}" destId="{CBB2EDB4-08BF-49DB-9282-C363CE23E3D0}" srcOrd="1" destOrd="0" parTransId="{061A8EDF-95EB-4ED1-B54D-E85549B7DDD2}" sibTransId="{8A73D853-84E8-4FCE-B4F9-A28E61B55BFC}"/>
    <dgm:cxn modelId="{DBB6640B-9D15-4A03-ABAF-F0CBC04FF355}" type="presOf" srcId="{C055D918-0D48-44D3-9287-CAE1B93EB64A}" destId="{8C222443-D6D5-437E-8A06-7845FF64044F}" srcOrd="0" destOrd="0" presId="urn:microsoft.com/office/officeart/2005/8/layout/pyramid1"/>
    <dgm:cxn modelId="{DF277F6E-5463-4336-ABDE-6CE9BBB5760E}" srcId="{C055D918-0D48-44D3-9287-CAE1B93EB64A}" destId="{F014B99B-BC0F-4D51-AA35-03139CBC5BDF}" srcOrd="0" destOrd="0" parTransId="{547044BC-B29A-41C2-9396-2C63C92CED4B}" sibTransId="{310293B5-AF1E-4EB5-9AC5-576D9AB28450}"/>
    <dgm:cxn modelId="{B5CBF4D4-6145-44BB-A471-A0380D4B4320}" type="presOf" srcId="{8380A261-4409-4C6B-8A07-0D64C5422F6D}" destId="{EB789FCB-B92C-4A52-BB06-4A95FA62001B}" srcOrd="1" destOrd="0" presId="urn:microsoft.com/office/officeart/2005/8/layout/pyramid1"/>
    <dgm:cxn modelId="{284C9663-BAC3-462A-972A-84ABB9B436DA}" type="presOf" srcId="{8380A261-4409-4C6B-8A07-0D64C5422F6D}" destId="{3405B94A-B110-4EB0-B99D-680A85764021}" srcOrd="0" destOrd="0" presId="urn:microsoft.com/office/officeart/2005/8/layout/pyramid1"/>
    <dgm:cxn modelId="{54789CDB-51B7-4269-94D9-D10A534E3066}" type="presParOf" srcId="{8C222443-D6D5-437E-8A06-7845FF64044F}" destId="{8E592AC7-B094-488F-86DE-8B46AA43A5F7}" srcOrd="0" destOrd="0" presId="urn:microsoft.com/office/officeart/2005/8/layout/pyramid1"/>
    <dgm:cxn modelId="{89602414-78A0-4A1D-B597-840B952E0A77}" type="presParOf" srcId="{8E592AC7-B094-488F-86DE-8B46AA43A5F7}" destId="{47753778-DDCD-4F66-8671-0963E55AC1AB}" srcOrd="0" destOrd="0" presId="urn:microsoft.com/office/officeart/2005/8/layout/pyramid1"/>
    <dgm:cxn modelId="{3C71F4F9-753C-47A9-B384-4AAC0B04E49F}" type="presParOf" srcId="{8E592AC7-B094-488F-86DE-8B46AA43A5F7}" destId="{158BBE6D-1C8E-4142-827F-B1B32D20364B}" srcOrd="1" destOrd="0" presId="urn:microsoft.com/office/officeart/2005/8/layout/pyramid1"/>
    <dgm:cxn modelId="{17DFF962-2D25-4412-810E-74F80A047FC5}" type="presParOf" srcId="{8C222443-D6D5-437E-8A06-7845FF64044F}" destId="{08609C55-E487-4600-AFD0-8994D3888F22}" srcOrd="1" destOrd="0" presId="urn:microsoft.com/office/officeart/2005/8/layout/pyramid1"/>
    <dgm:cxn modelId="{346D1222-945E-4D9D-A9D8-A0E28B21520E}" type="presParOf" srcId="{08609C55-E487-4600-AFD0-8994D3888F22}" destId="{7099C5AD-A666-455F-9144-31509FAE35FB}" srcOrd="0" destOrd="0" presId="urn:microsoft.com/office/officeart/2005/8/layout/pyramid1"/>
    <dgm:cxn modelId="{E8B61F3E-8A83-4158-9D83-25DBD397BEB1}" type="presParOf" srcId="{08609C55-E487-4600-AFD0-8994D3888F22}" destId="{8064A9E2-4365-4891-A563-4210D9FE6047}" srcOrd="1" destOrd="0" presId="urn:microsoft.com/office/officeart/2005/8/layout/pyramid1"/>
    <dgm:cxn modelId="{287643FB-CF5D-4E72-B2EB-FE7A4E74133B}" type="presParOf" srcId="{8C222443-D6D5-437E-8A06-7845FF64044F}" destId="{4E66420A-6794-4210-A8DC-A681DFE94B26}" srcOrd="2" destOrd="0" presId="urn:microsoft.com/office/officeart/2005/8/layout/pyramid1"/>
    <dgm:cxn modelId="{4B5608E2-7C91-4CBE-A788-FD761835B6D0}" type="presParOf" srcId="{4E66420A-6794-4210-A8DC-A681DFE94B26}" destId="{3405B94A-B110-4EB0-B99D-680A85764021}" srcOrd="0" destOrd="0" presId="urn:microsoft.com/office/officeart/2005/8/layout/pyramid1"/>
    <dgm:cxn modelId="{6C4566F9-AC3C-4D04-8E12-835C9FC89419}" type="presParOf" srcId="{4E66420A-6794-4210-A8DC-A681DFE94B26}" destId="{EB789FCB-B92C-4A52-BB06-4A95FA62001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753778-DDCD-4F66-8671-0963E55AC1AB}">
      <dsp:nvSpPr>
        <dsp:cNvPr id="0" name=""/>
        <dsp:cNvSpPr/>
      </dsp:nvSpPr>
      <dsp:spPr>
        <a:xfrm>
          <a:off x="1500197" y="0"/>
          <a:ext cx="1500197" cy="1729979"/>
        </a:xfrm>
        <a:prstGeom prst="trapezoid">
          <a:avLst>
            <a:gd name="adj" fmla="val 5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chemeClr val="bg1"/>
              </a:solidFill>
            </a:rPr>
            <a:t>Федеральный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chemeClr val="bg1"/>
              </a:solidFill>
            </a:rPr>
            <a:t>уровень</a:t>
          </a:r>
        </a:p>
      </dsp:txBody>
      <dsp:txXfrm>
        <a:off x="1500197" y="0"/>
        <a:ext cx="1500197" cy="1729979"/>
      </dsp:txXfrm>
    </dsp:sp>
    <dsp:sp modelId="{7099C5AD-A666-455F-9144-31509FAE35FB}">
      <dsp:nvSpPr>
        <dsp:cNvPr id="0" name=""/>
        <dsp:cNvSpPr/>
      </dsp:nvSpPr>
      <dsp:spPr>
        <a:xfrm>
          <a:off x="744728" y="1746742"/>
          <a:ext cx="3000395" cy="1729979"/>
        </a:xfrm>
        <a:prstGeom prst="trapezoid">
          <a:avLst>
            <a:gd name="adj" fmla="val 43359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/>
            <a:t>Региональный уровень</a:t>
          </a:r>
        </a:p>
      </dsp:txBody>
      <dsp:txXfrm>
        <a:off x="1269797" y="1746742"/>
        <a:ext cx="1950256" cy="1729979"/>
      </dsp:txXfrm>
    </dsp:sp>
    <dsp:sp modelId="{3405B94A-B110-4EB0-B99D-680A85764021}">
      <dsp:nvSpPr>
        <dsp:cNvPr id="0" name=""/>
        <dsp:cNvSpPr/>
      </dsp:nvSpPr>
      <dsp:spPr>
        <a:xfrm>
          <a:off x="0" y="3459958"/>
          <a:ext cx="4500593" cy="1729979"/>
        </a:xfrm>
        <a:prstGeom prst="trapezoid">
          <a:avLst>
            <a:gd name="adj" fmla="val 43359"/>
          </a:avLst>
        </a:prstGeom>
        <a:solidFill>
          <a:srgbClr val="00B0F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/>
            <a:t>Уровень ОО</a:t>
          </a:r>
        </a:p>
      </dsp:txBody>
      <dsp:txXfrm>
        <a:off x="787603" y="3459958"/>
        <a:ext cx="2925385" cy="17299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B63E80-F3C1-40E1-ADE6-7667B802929F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D8501-3B49-49BD-834F-769B3A01D1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87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3154-E84C-41DF-B5DA-EC6BBDAF4A27}" type="datetime1">
              <a:rPr lang="ru-RU" smtClean="0"/>
              <a:pPr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1411B-D92D-4D4A-AE7C-DA3B657800A4}" type="datetime1">
              <a:rPr lang="ru-RU" smtClean="0"/>
              <a:pPr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3428-DA13-4CD4-A0C1-213CC02A17F0}" type="datetime1">
              <a:rPr lang="ru-RU" smtClean="0"/>
              <a:pPr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6EF6-91A9-45D4-90F2-6D7F1684EEAD}" type="datetime1">
              <a:rPr lang="ru-RU" smtClean="0"/>
              <a:pPr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6FB03-7E63-4E96-8E71-64D8AAAA05E5}" type="datetime1">
              <a:rPr lang="ru-RU" smtClean="0"/>
              <a:pPr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10540-5065-4154-B575-25F045956217}" type="datetime1">
              <a:rPr lang="ru-RU" smtClean="0"/>
              <a:pPr/>
              <a:t>23.10.2023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9B64-BEA0-4646-B2DC-9848AD041FF0}" type="datetime1">
              <a:rPr lang="ru-RU" smtClean="0"/>
              <a:pPr/>
              <a:t>23.10.2023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4C0B-81BA-44B0-9873-B784BFDAA5C9}" type="datetime1">
              <a:rPr lang="ru-RU" smtClean="0"/>
              <a:pPr/>
              <a:t>23.10.2023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93CF4-D6E8-4C91-A0C2-281C5183E81D}" type="datetime1">
              <a:rPr lang="ru-RU" smtClean="0"/>
              <a:pPr/>
              <a:t>23.10.2023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A916-F477-4046-8D7F-52FEE71D902C}" type="datetime1">
              <a:rPr lang="ru-RU" smtClean="0"/>
              <a:pPr/>
              <a:t>23.10.2023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3FF46-2893-462E-B2F1-225924908D8D}" type="datetime1">
              <a:rPr lang="ru-RU" smtClean="0"/>
              <a:pPr/>
              <a:t>23.10.2023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3BC51-48CD-4653-BB47-5F4125556576}" type="datetime1">
              <a:rPr lang="ru-RU" smtClean="0"/>
              <a:pPr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2.jpeg"/><Relationship Id="rId7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g"/><Relationship Id="rId4" Type="http://schemas.openxmlformats.org/officeDocument/2006/relationships/hyperlink" Target="https://mbouscosh119.ucoz.org/index/berezhlivye_tekhnologii_v_obrazovanii/0-109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7.png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8.png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79609"/>
            <a:ext cx="6768752" cy="36004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города Челябинска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z="1400" smtClean="0"/>
              <a:pPr/>
              <a:t>1</a:t>
            </a:fld>
            <a:endParaRPr lang="ru-RU" sz="14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690F5C-004C-42B9-B72F-B786C782DD2F}"/>
              </a:ext>
            </a:extLst>
          </p:cNvPr>
          <p:cNvSpPr txBox="1"/>
          <p:nvPr/>
        </p:nvSpPr>
        <p:spPr>
          <a:xfrm>
            <a:off x="899592" y="692696"/>
            <a:ext cx="762401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делам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города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Челябинска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ED1909E-D425-4815-B6E0-8863093AA9F6}"/>
              </a:ext>
            </a:extLst>
          </p:cNvPr>
          <p:cNvSpPr txBox="1"/>
          <p:nvPr/>
        </p:nvSpPr>
        <p:spPr>
          <a:xfrm>
            <a:off x="611560" y="1844824"/>
            <a:ext cx="7624018" cy="26776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2060"/>
                </a:solidFill>
              </a:rPr>
              <a:t>Т</a:t>
            </a:r>
            <a:r>
              <a:rPr lang="ru-RU" sz="2800" dirty="0" err="1" smtClean="0">
                <a:solidFill>
                  <a:srgbClr val="002060"/>
                </a:solidFill>
              </a:rPr>
              <a:t>иражировани</a:t>
            </a:r>
            <a:r>
              <a:rPr lang="en-US" sz="2800" dirty="0" smtClean="0">
                <a:solidFill>
                  <a:srgbClr val="002060"/>
                </a:solidFill>
              </a:rPr>
              <a:t>е</a:t>
            </a:r>
            <a:r>
              <a:rPr lang="ru-RU" sz="2800" dirty="0" smtClean="0">
                <a:solidFill>
                  <a:srgbClr val="002060"/>
                </a:solidFill>
              </a:rPr>
              <a:t>  проекта </a:t>
            </a:r>
          </a:p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МБОУ «С(К)ОШ № 119 г. Челябинска» </a:t>
            </a:r>
          </a:p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по теме: </a:t>
            </a:r>
            <a:r>
              <a:rPr lang="en-US" sz="2800" dirty="0" smtClean="0">
                <a:solidFill>
                  <a:srgbClr val="002060"/>
                </a:solidFill>
              </a:rPr>
              <a:t>“</a:t>
            </a:r>
            <a:r>
              <a:rPr lang="ru-RU" sz="2800" dirty="0" smtClean="0">
                <a:solidFill>
                  <a:srgbClr val="002060"/>
                </a:solidFill>
              </a:rPr>
              <a:t>Оптимизация процесса построения маршрута индивидуального развития обучающихся 8-11 классов по профессиональной ориентации школьников</a:t>
            </a:r>
            <a:r>
              <a:rPr lang="en-US" sz="2800" dirty="0" smtClean="0">
                <a:solidFill>
                  <a:srgbClr val="002060"/>
                </a:solidFill>
              </a:rPr>
              <a:t>“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477" y="6299391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084" y="497018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6C5848D-E353-4493-B4C3-0DA0BB73400D}"/>
              </a:ext>
            </a:extLst>
          </p:cNvPr>
          <p:cNvSpPr txBox="1"/>
          <p:nvPr/>
        </p:nvSpPr>
        <p:spPr>
          <a:xfrm>
            <a:off x="2393467" y="6028689"/>
            <a:ext cx="399586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 -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 descr="gerd_ma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16632"/>
            <a:ext cx="561196" cy="69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CED1909E-D425-4815-B6E0-8863093AA9F6}"/>
              </a:ext>
            </a:extLst>
          </p:cNvPr>
          <p:cNvSpPr txBox="1"/>
          <p:nvPr/>
        </p:nvSpPr>
        <p:spPr>
          <a:xfrm>
            <a:off x="899592" y="4869160"/>
            <a:ext cx="762401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МБОУ «С(К)ОШ №119 г. Челябинска»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441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43938" y="6429375"/>
            <a:ext cx="347662" cy="285750"/>
          </a:xfrm>
        </p:spPr>
        <p:txBody>
          <a:bodyPr/>
          <a:lstStyle/>
          <a:p>
            <a:pPr algn="ctr">
              <a:defRPr/>
            </a:pPr>
            <a:fld id="{AD987F0A-53C7-4A4A-8BA7-E39A8CD592AC}" type="slidenum">
              <a:rPr lang="ru-RU" b="1">
                <a:solidFill>
                  <a:schemeClr val="accent5">
                    <a:lumMod val="50000"/>
                  </a:schemeClr>
                </a:solidFill>
              </a:rPr>
              <a:pPr algn="ctr">
                <a:defRPr/>
              </a:pPr>
              <a:t>10</a:t>
            </a:fld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443" y="522303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373" y="6309320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Заголовок 1"/>
          <p:cNvSpPr txBox="1">
            <a:spLocks/>
          </p:cNvSpPr>
          <p:nvPr/>
        </p:nvSpPr>
        <p:spPr>
          <a:xfrm>
            <a:off x="1259632" y="179609"/>
            <a:ext cx="676875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Администрация города Челябинска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24" name="Рисунок 23" descr="gerd_ma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16632"/>
            <a:ext cx="561196" cy="69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2ED9E91D-C7A3-417B-8447-C9745605A7DA}"/>
              </a:ext>
            </a:extLst>
          </p:cNvPr>
          <p:cNvSpPr/>
          <p:nvPr/>
        </p:nvSpPr>
        <p:spPr>
          <a:xfrm>
            <a:off x="654444" y="1519071"/>
            <a:ext cx="3998560" cy="25935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67E098DF-3089-4F1F-8A1D-75A1407185D3}"/>
              </a:ext>
            </a:extLst>
          </p:cNvPr>
          <p:cNvSpPr/>
          <p:nvPr/>
        </p:nvSpPr>
        <p:spPr>
          <a:xfrm>
            <a:off x="4824571" y="1519072"/>
            <a:ext cx="3951083" cy="26079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6C35B742-BC40-4565-B4B2-29D3173AEB69}"/>
              </a:ext>
            </a:extLst>
          </p:cNvPr>
          <p:cNvSpPr/>
          <p:nvPr/>
        </p:nvSpPr>
        <p:spPr>
          <a:xfrm>
            <a:off x="2543678" y="4272930"/>
            <a:ext cx="3709865" cy="25370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id="{57FDE22F-8DC2-4596-831C-F85C6A7E521F}"/>
              </a:ext>
            </a:extLst>
          </p:cNvPr>
          <p:cNvSpPr txBox="1">
            <a:spLocks/>
          </p:cNvSpPr>
          <p:nvPr/>
        </p:nvSpPr>
        <p:spPr>
          <a:xfrm>
            <a:off x="1571570" y="2224757"/>
            <a:ext cx="1944216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EB47E8FE-4A20-4883-B30B-C5AB45F41B91}"/>
              </a:ext>
            </a:extLst>
          </p:cNvPr>
          <p:cNvSpPr/>
          <p:nvPr/>
        </p:nvSpPr>
        <p:spPr>
          <a:xfrm>
            <a:off x="3395137" y="4272296"/>
            <a:ext cx="2065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ФОТО </a:t>
            </a:r>
            <a:r>
              <a:rPr lang="ru-RU" dirty="0" err="1">
                <a:solidFill>
                  <a:srgbClr val="FF0000"/>
                </a:solidFill>
              </a:rPr>
              <a:t>Обея</a:t>
            </a:r>
            <a:r>
              <a:rPr lang="ru-RU" dirty="0">
                <a:solidFill>
                  <a:srgbClr val="FF0000"/>
                </a:solidFill>
              </a:rPr>
              <a:t> (стенд)</a:t>
            </a:r>
          </a:p>
        </p:txBody>
      </p:sp>
      <p:sp>
        <p:nvSpPr>
          <p:cNvPr id="30" name="Заголовок 1">
            <a:extLst>
              <a:ext uri="{FF2B5EF4-FFF2-40B4-BE49-F238E27FC236}">
                <a16:creationId xmlns:a16="http://schemas.microsoft.com/office/drawing/2014/main" id="{7808A9F0-B84D-443A-824D-519B8F07DC2C}"/>
              </a:ext>
            </a:extLst>
          </p:cNvPr>
          <p:cNvSpPr txBox="1">
            <a:spLocks/>
          </p:cNvSpPr>
          <p:nvPr/>
        </p:nvSpPr>
        <p:spPr>
          <a:xfrm>
            <a:off x="5581092" y="2130735"/>
            <a:ext cx="1944216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717" y="1688014"/>
            <a:ext cx="1216697" cy="2032050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6596" y="1834574"/>
            <a:ext cx="1216697" cy="2163018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9687" y="1688014"/>
            <a:ext cx="1236169" cy="2197633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7C4E0546-9AC4-48DE-A6B6-7D5D2A91776F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237958" y="1788716"/>
            <a:ext cx="3313192" cy="2068643"/>
          </a:xfrm>
          <a:prstGeom prst="rect">
            <a:avLst/>
          </a:prstGeom>
        </p:spPr>
      </p:pic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07C11CA5-1A11-435A-907F-3F8DD658125F}"/>
              </a:ext>
            </a:extLst>
          </p:cNvPr>
          <p:cNvSpPr/>
          <p:nvPr/>
        </p:nvSpPr>
        <p:spPr>
          <a:xfrm>
            <a:off x="843844" y="755718"/>
            <a:ext cx="375981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</a:rPr>
              <a:t>ФОТО</a:t>
            </a:r>
          </a:p>
          <a:p>
            <a:pPr algn="ctr"/>
            <a:r>
              <a:rPr lang="ru-RU" sz="1400" dirty="0">
                <a:solidFill>
                  <a:srgbClr val="FF0000"/>
                </a:solidFill>
              </a:rPr>
              <a:t>Работа над картой текущего или целевого  состояния («ручной» вариант)</a:t>
            </a:r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88" t="749" r="17313" b="2002"/>
          <a:stretch/>
        </p:blipFill>
        <p:spPr>
          <a:xfrm>
            <a:off x="2705202" y="4691868"/>
            <a:ext cx="3383161" cy="1958421"/>
          </a:xfrm>
          <a:prstGeom prst="rect">
            <a:avLst/>
          </a:prstGeom>
        </p:spPr>
      </p:pic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07C11CA5-1A11-435A-907F-3F8DD658125F}"/>
              </a:ext>
            </a:extLst>
          </p:cNvPr>
          <p:cNvSpPr/>
          <p:nvPr/>
        </p:nvSpPr>
        <p:spPr>
          <a:xfrm>
            <a:off x="4920202" y="911331"/>
            <a:ext cx="37598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</a:rPr>
              <a:t>ФОТО</a:t>
            </a:r>
          </a:p>
          <a:p>
            <a:pPr algn="ctr"/>
            <a:r>
              <a:rPr lang="ru-RU" sz="1400" dirty="0" smtClean="0">
                <a:solidFill>
                  <a:srgbClr val="FF0000"/>
                </a:solidFill>
              </a:rPr>
              <a:t>Маршрут индивидуального развития ребенка</a:t>
            </a:r>
            <a:endParaRPr lang="ru-RU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93598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43938" y="6429375"/>
            <a:ext cx="347662" cy="285750"/>
          </a:xfrm>
        </p:spPr>
        <p:txBody>
          <a:bodyPr/>
          <a:lstStyle/>
          <a:p>
            <a:pPr algn="ctr">
              <a:defRPr/>
            </a:pPr>
            <a:fld id="{AD987F0A-53C7-4A4A-8BA7-E39A8CD592AC}" type="slidenum">
              <a:rPr lang="ru-RU" b="1">
                <a:solidFill>
                  <a:schemeClr val="accent5">
                    <a:lumMod val="50000"/>
                  </a:schemeClr>
                </a:solidFill>
              </a:rPr>
              <a:pPr algn="ctr">
                <a:defRPr/>
              </a:pPr>
              <a:t>11</a:t>
            </a:fld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443" y="522303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373" y="6309320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Заголовок 1"/>
          <p:cNvSpPr txBox="1">
            <a:spLocks/>
          </p:cNvSpPr>
          <p:nvPr/>
        </p:nvSpPr>
        <p:spPr>
          <a:xfrm>
            <a:off x="1259632" y="179609"/>
            <a:ext cx="676875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Администрация города Челябинска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24" name="Рисунок 23" descr="gerd_ma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16632"/>
            <a:ext cx="561196" cy="69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Фото с профессиональных проб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5696" y="1446709"/>
            <a:ext cx="5328592" cy="4862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93598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12</a:t>
            </a:fld>
            <a:endParaRPr lang="ru-RU"/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1CAD2D00-2E32-44F1-9195-0482C5AE1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066" y="497018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1259632" y="179609"/>
            <a:ext cx="6768752" cy="36004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Администрация города Челябинска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10" name="Рисунок 9" descr="gerd_ma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16632"/>
            <a:ext cx="561196" cy="69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1331640" y="1628800"/>
            <a:ext cx="6768752" cy="504056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16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hlinkClick r:id="rId4"/>
              </a:rPr>
              <a:t>https://mbouscosh119.ucoz.org/index/berezhlivye_tekhnologii_v_obrazovanii/0-109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20887"/>
            <a:ext cx="9144000" cy="3959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804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2261134-B118-4814-910A-53FD1FCFF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444" y="384436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484" y="6237312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1259632" y="179609"/>
            <a:ext cx="6768752" cy="36004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Администрация города Челябинска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12" name="Рисунок 11" descr="gerd_ma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16632"/>
            <a:ext cx="561196" cy="69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894929"/>
            <a:ext cx="8291264" cy="5963071"/>
          </a:xfrm>
          <a:prstGeom prst="rect">
            <a:avLst/>
          </a:prstGeom>
        </p:spPr>
      </p:pic>
      <p:sp>
        <p:nvSpPr>
          <p:cNvPr id="13" name="Заголовок 1"/>
          <p:cNvSpPr txBox="1">
            <a:spLocks/>
          </p:cNvSpPr>
          <p:nvPr/>
        </p:nvSpPr>
        <p:spPr>
          <a:xfrm>
            <a:off x="1259632" y="548680"/>
            <a:ext cx="6768752" cy="36004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арта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тиражируемого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проекта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944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C7F4D-E65F-462B-8A35-B149C55565DD}" type="slidenum">
              <a:rPr lang="ru-RU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17434" name="Прямоугольник 5"/>
          <p:cNvSpPr>
            <a:spLocks noChangeArrowheads="1"/>
          </p:cNvSpPr>
          <p:nvPr/>
        </p:nvSpPr>
        <p:spPr bwMode="auto">
          <a:xfrm>
            <a:off x="683568" y="788578"/>
            <a:ext cx="78488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Приказ по тиражированию проекта</a:t>
            </a:r>
            <a:endParaRPr lang="ru-RU" sz="2400" dirty="0" smtClean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082" y="384436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407" y="6309320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Заголовок 1"/>
          <p:cNvSpPr txBox="1">
            <a:spLocks/>
          </p:cNvSpPr>
          <p:nvPr/>
        </p:nvSpPr>
        <p:spPr>
          <a:xfrm>
            <a:off x="1259632" y="179609"/>
            <a:ext cx="676875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Администрация города Челябинска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14" name="Рисунок 13" descr="gerd_ma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16632"/>
            <a:ext cx="561196" cy="69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/>
          <a:srcRect l="36576" t="16542" r="34786" b="7090"/>
          <a:stretch>
            <a:fillRect/>
          </a:stretch>
        </p:blipFill>
        <p:spPr bwMode="auto">
          <a:xfrm>
            <a:off x="1475656" y="1340768"/>
            <a:ext cx="2952328" cy="4428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/>
          <a:srcRect l="36576" t="21315" r="34786" b="3908"/>
          <a:stretch>
            <a:fillRect/>
          </a:stretch>
        </p:blipFill>
        <p:spPr bwMode="auto">
          <a:xfrm>
            <a:off x="4572000" y="1340768"/>
            <a:ext cx="3096344" cy="45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43938" y="6429375"/>
            <a:ext cx="347662" cy="285750"/>
          </a:xfrm>
        </p:spPr>
        <p:txBody>
          <a:bodyPr/>
          <a:lstStyle/>
          <a:p>
            <a:pPr algn="ctr">
              <a:defRPr/>
            </a:pPr>
            <a:fld id="{AD987F0A-53C7-4A4A-8BA7-E39A8CD592AC}" type="slidenum">
              <a:rPr lang="ru-RU" b="1">
                <a:solidFill>
                  <a:schemeClr val="accent5">
                    <a:lumMod val="50000"/>
                  </a:schemeClr>
                </a:solidFill>
              </a:rPr>
              <a:pPr algn="ctr">
                <a:defRPr/>
              </a:pPr>
              <a:t>4</a:t>
            </a:fld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/>
          </p:nvPr>
        </p:nvGraphicFramePr>
        <p:xfrm>
          <a:off x="123844" y="959978"/>
          <a:ext cx="4500593" cy="51899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4503087" y="1319457"/>
            <a:ext cx="4488513" cy="1276209"/>
          </a:xfrm>
          <a:prstGeom prst="round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458521" y="2731371"/>
            <a:ext cx="4533079" cy="1551031"/>
          </a:xfrm>
          <a:prstGeom prst="round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516933" y="4484167"/>
            <a:ext cx="4519563" cy="1526909"/>
          </a:xfrm>
          <a:prstGeom prst="round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1. Неопределенность выпускников в выборе своей будущей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профессии.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Снижение мотивации и осознанности обучающихся.</a:t>
            </a:r>
          </a:p>
          <a:p>
            <a:pPr algn="just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3.Снижение качества образовательных результатов школьников.</a:t>
            </a:r>
          </a:p>
          <a:p>
            <a:pPr algn="just"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4.Нехватка кадровых и временных ресурсов ОО для построения МИР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обучающегося.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ятно 1 60"/>
          <p:cNvSpPr/>
          <p:nvPr/>
        </p:nvSpPr>
        <p:spPr>
          <a:xfrm>
            <a:off x="1000100" y="5506251"/>
            <a:ext cx="646112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1</a:t>
            </a:r>
          </a:p>
        </p:txBody>
      </p:sp>
      <p:sp>
        <p:nvSpPr>
          <p:cNvPr id="13" name="Пятно 1 60"/>
          <p:cNvSpPr/>
          <p:nvPr/>
        </p:nvSpPr>
        <p:spPr>
          <a:xfrm>
            <a:off x="1812206" y="5506252"/>
            <a:ext cx="646112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2</a:t>
            </a:r>
          </a:p>
        </p:txBody>
      </p:sp>
      <p:sp>
        <p:nvSpPr>
          <p:cNvPr id="14" name="Пятно 1 60"/>
          <p:cNvSpPr/>
          <p:nvPr/>
        </p:nvSpPr>
        <p:spPr>
          <a:xfrm>
            <a:off x="2707062" y="5543559"/>
            <a:ext cx="646112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3</a:t>
            </a: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443" y="522303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373" y="6309320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Прямоугольник 5"/>
          <p:cNvSpPr>
            <a:spLocks noChangeArrowheads="1"/>
          </p:cNvSpPr>
          <p:nvPr/>
        </p:nvSpPr>
        <p:spPr bwMode="auto">
          <a:xfrm>
            <a:off x="2552604" y="725931"/>
            <a:ext cx="47988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Пирамида  проблем</a:t>
            </a:r>
          </a:p>
        </p:txBody>
      </p:sp>
      <p:sp>
        <p:nvSpPr>
          <p:cNvPr id="20" name="Пятно 1 60"/>
          <p:cNvSpPr/>
          <p:nvPr/>
        </p:nvSpPr>
        <p:spPr>
          <a:xfrm>
            <a:off x="1280975" y="4797152"/>
            <a:ext cx="646112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4</a:t>
            </a:r>
          </a:p>
        </p:txBody>
      </p:sp>
      <p:sp>
        <p:nvSpPr>
          <p:cNvPr id="21" name="Пятно 1 60"/>
          <p:cNvSpPr/>
          <p:nvPr/>
        </p:nvSpPr>
        <p:spPr>
          <a:xfrm>
            <a:off x="2707062" y="4836305"/>
            <a:ext cx="646112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5</a:t>
            </a: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1259632" y="179609"/>
            <a:ext cx="676875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Администрация города Челябинска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24" name="Рисунок 23" descr="gerd_mal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5536" y="116632"/>
            <a:ext cx="561196" cy="69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5993598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/>
          </p:nvPr>
        </p:nvGraphicFramePr>
        <p:xfrm>
          <a:off x="306735" y="1067117"/>
          <a:ext cx="8751189" cy="5302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89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4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14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103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Проблема </a:t>
                      </a:r>
                    </a:p>
                  </a:txBody>
                  <a:tcPr marL="91438" marR="91438" marT="45739" marB="45739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Коренная причина</a:t>
                      </a:r>
                    </a:p>
                  </a:txBody>
                  <a:tcPr marL="91438" marR="91438" marT="45739" marB="45739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решения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Экономия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времени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447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Неопределенность выпускников в выборе своей будущей профессии</a:t>
                      </a:r>
                      <a:endParaRPr lang="ru-RU" alt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7" marR="91427" marT="45735" marB="45735">
                    <a:solidFill>
                      <a:srgbClr val="9EE0FE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Отсутствие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информации о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возможностях и понимания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 обучающихся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своего профессионального потенциала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 потребностях рынка труда региона</a:t>
                      </a: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Диагностика профессиональных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предпочтений обучающихся ОО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недели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8382"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Снижение мотивации и осознанности обучающихся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7" marR="91427" marT="45735" marB="45735"/>
                </a:tc>
                <a:tc vMerge="1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39" marB="45739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Построение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МИР, 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избыточной образовательной среды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недели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профессионального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самоопределения обучающихся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выбор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приоритетных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СУЗов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ВУЗов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/>
                      <a:endParaRPr lang="ru-RU" sz="14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425961"/>
                  </a:ext>
                </a:extLst>
              </a:tr>
              <a:tr h="1370653">
                <a:tc>
                  <a:txBody>
                    <a:bodyPr/>
                    <a:lstStyle/>
                    <a:p>
                      <a:pPr algn="just"/>
                      <a:r>
                        <a:rPr lang="ru-RU" altLang="ru-RU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Снижение качества образовательных результатов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обучающихся</a:t>
                      </a:r>
                      <a:endParaRPr lang="ru-RU" altLang="ru-RU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7" marR="91427" marT="45735" marB="45735">
                    <a:solidFill>
                      <a:srgbClr val="9EE0F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683714"/>
                  </a:ext>
                </a:extLst>
              </a:tr>
              <a:tr h="142341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ru-RU" altLang="ru-RU" sz="1400" b="0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Нехватка кадровых и временных ресурсов ОО для построения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МИР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ru-RU" altLang="ru-RU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7" marR="91427" marT="45735" marB="45735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Отсутствие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службы сопровождения в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ОО по вопросам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профессионального самоопределения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 профессиональной ориентации обучающихся</a:t>
                      </a:r>
                    </a:p>
                  </a:txBody>
                  <a:tcPr marL="91438" marR="91438" marT="45739" marB="45739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в ОО </a:t>
                      </a:r>
                      <a:r>
                        <a:rPr lang="ru-RU" sz="14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тьюторской</a:t>
                      </a: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службы</a:t>
                      </a:r>
                    </a:p>
                  </a:txBody>
                  <a:tcPr marL="91438" marR="91438" marT="45739" marB="45739"/>
                </a:tc>
                <a:tc vMerge="1">
                  <a:txBody>
                    <a:bodyPr/>
                    <a:lstStyle/>
                    <a:p>
                      <a:pPr algn="just"/>
                      <a:endParaRPr lang="ru-RU" sz="14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9" marB="4573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16216" y="6309320"/>
            <a:ext cx="2133600" cy="365125"/>
          </a:xfrm>
        </p:spPr>
        <p:txBody>
          <a:bodyPr/>
          <a:lstStyle/>
          <a:p>
            <a:pPr>
              <a:defRPr/>
            </a:pPr>
            <a:fld id="{BCAC7F4D-E65F-462B-8A35-B149C55565DD}" type="slidenum">
              <a:rPr lang="ru-RU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17434" name="Прямоугольник 5"/>
          <p:cNvSpPr>
            <a:spLocks noChangeArrowheads="1"/>
          </p:cNvSpPr>
          <p:nvPr/>
        </p:nvSpPr>
        <p:spPr bwMode="auto">
          <a:xfrm>
            <a:off x="1961566" y="605452"/>
            <a:ext cx="48704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Анализ проблем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722" y="412692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407" y="6528038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1259632" y="179609"/>
            <a:ext cx="676875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Администрация города Челябинска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13" name="Рисунок 12" descr="gerd_ma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16632"/>
            <a:ext cx="561196" cy="69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62917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4" name="Object 24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74904" y="6356350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z="1400" smtClean="0"/>
              <a:pPr/>
              <a:t>6</a:t>
            </a:fld>
            <a:endParaRPr lang="ru-RU" sz="140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444" y="526516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859" y="6213681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Прямоугольник 5"/>
          <p:cNvSpPr>
            <a:spLocks noChangeArrowheads="1"/>
          </p:cNvSpPr>
          <p:nvPr/>
        </p:nvSpPr>
        <p:spPr bwMode="auto">
          <a:xfrm>
            <a:off x="1494851" y="1030155"/>
            <a:ext cx="6311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План реализации проекта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087256"/>
            <a:ext cx="8352928" cy="5189937"/>
          </a:xfrm>
          <a:prstGeom prst="rect">
            <a:avLst/>
          </a:prstGeom>
        </p:spPr>
      </p:pic>
      <p:sp>
        <p:nvSpPr>
          <p:cNvPr id="13" name="Заголовок 1"/>
          <p:cNvSpPr txBox="1">
            <a:spLocks/>
          </p:cNvSpPr>
          <p:nvPr/>
        </p:nvSpPr>
        <p:spPr>
          <a:xfrm>
            <a:off x="1259632" y="179609"/>
            <a:ext cx="676875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Администрация города Челябинска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15" name="Рисунок 14" descr="gerd_mal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5536" y="116632"/>
            <a:ext cx="561196" cy="69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76526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4" name="Object 24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74904" y="6356350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z="1400" smtClean="0"/>
              <a:pPr/>
              <a:t>7</a:t>
            </a:fld>
            <a:endParaRPr lang="ru-RU" sz="140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444" y="526516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7" cstate="print"/>
          <a:srcRect l="23434" t="24408" r="37351" b="11609"/>
          <a:stretch/>
        </p:blipFill>
        <p:spPr>
          <a:xfrm>
            <a:off x="843844" y="795189"/>
            <a:ext cx="7688596" cy="5926286"/>
          </a:xfrm>
          <a:prstGeom prst="rect">
            <a:avLst/>
          </a:prstGeom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1259632" y="179609"/>
            <a:ext cx="676875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Администрация города Челябинска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12" name="Рисунок 11" descr="gerd_mal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5536" y="116632"/>
            <a:ext cx="561196" cy="69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1241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Содержимое 4"/>
          <p:cNvSpPr>
            <a:spLocks noGrp="1"/>
          </p:cNvSpPr>
          <p:nvPr>
            <p:ph idx="1"/>
          </p:nvPr>
        </p:nvSpPr>
        <p:spPr>
          <a:xfrm>
            <a:off x="431534" y="1206163"/>
            <a:ext cx="8229600" cy="461665"/>
          </a:xfrm>
        </p:spPr>
        <p:txBody>
          <a:bodyPr>
            <a:spAutoFit/>
          </a:bodyPr>
          <a:lstStyle/>
          <a:p>
            <a:pPr algn="ctr" eaLnBrk="1" hangingPunct="1">
              <a:buFont typeface="Arial" charset="0"/>
              <a:buNone/>
            </a:pPr>
            <a:r>
              <a:rPr lang="ru-RU" altLang="ru-RU" sz="2400" b="1" dirty="0">
                <a:solidFill>
                  <a:srgbClr val="00B0F0"/>
                </a:solidFill>
              </a:rPr>
              <a:t>Время протекания процесса:</a:t>
            </a:r>
            <a:r>
              <a:rPr lang="en-US" altLang="ru-RU" sz="2400" b="1" dirty="0">
                <a:solidFill>
                  <a:srgbClr val="00B0F0"/>
                </a:solidFill>
                <a:latin typeface="Franklin Gothic Book" pitchFamily="34" charset="0"/>
              </a:rPr>
              <a:t> </a:t>
            </a:r>
            <a:endParaRPr lang="ru-RU" altLang="ru-RU" sz="2400" b="1" dirty="0">
              <a:solidFill>
                <a:srgbClr val="00B0F0"/>
              </a:solidFill>
            </a:endParaRPr>
          </a:p>
        </p:txBody>
      </p:sp>
      <p:sp>
        <p:nvSpPr>
          <p:cNvPr id="2355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/>
            <a:fld id="{73995617-6FF0-4B41-9B11-82E5C3F61D0B}" type="slidenum">
              <a:rPr lang="ru-RU" altLang="ru-RU" smtClean="0">
                <a:latin typeface="Arial" charset="0"/>
              </a:rPr>
              <a:pPr eaLnBrk="0" hangingPunct="0"/>
              <a:t>8</a:t>
            </a:fld>
            <a:endParaRPr lang="ru-RU" altLang="ru-RU"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5953" y="1550364"/>
            <a:ext cx="3902381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БЫЛО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, имеющих выстроенный маршрут индивидуального развития 18</a:t>
            </a:r>
          </a:p>
          <a:p>
            <a:pPr algn="ctr">
              <a:defRPr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профессионального самоопределения обучающихся итоговому выбору профессии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en-US" sz="1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0" y="1550364"/>
            <a:ext cx="4354715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СТАЛО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defRPr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обучающихся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имеющих выстроенный маршрут индивидуального развития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39</a:t>
            </a:r>
          </a:p>
          <a:p>
            <a:pPr algn="ctr">
              <a:defRPr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профессионального самоопределения обучающихся итоговому выбору профессии 3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59" name="Прямоугольник 23"/>
          <p:cNvSpPr>
            <a:spLocks noChangeArrowheads="1"/>
          </p:cNvSpPr>
          <p:nvPr/>
        </p:nvSpPr>
        <p:spPr bwMode="auto">
          <a:xfrm>
            <a:off x="611560" y="4077072"/>
            <a:ext cx="770485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2060"/>
                </a:solidFill>
              </a:rPr>
              <a:t>ЭКОНОМИЯ ВРЕМЕНИ или  других ресурсов:  </a:t>
            </a:r>
          </a:p>
          <a:p>
            <a:pPr algn="ctr"/>
            <a:r>
              <a:rPr lang="ru-RU" altLang="ru-RU" dirty="0" smtClean="0">
                <a:solidFill>
                  <a:srgbClr val="002060"/>
                </a:solidFill>
              </a:rPr>
              <a:t>Время, кадры: 4 недели</a:t>
            </a:r>
            <a:endParaRPr lang="ru-RU" altLang="ru-RU" dirty="0">
              <a:solidFill>
                <a:srgbClr val="002060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3534873" y="2953970"/>
            <a:ext cx="1501379" cy="3175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182095" y="3984631"/>
            <a:ext cx="6429375" cy="1191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395536" y="4797152"/>
            <a:ext cx="8208268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СНИЖЕНИЕ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ВРЕМЕННЫХ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ПОТЕРЬ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И КАДРОВЫХ ДЕФИЦИТОВ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ЗА СЧЕТ </a:t>
            </a:r>
            <a:endParaRPr lang="ru-RU" sz="1600" b="1" dirty="0" smtClean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ctr">
              <a:defRPr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тьюторской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службы в ОО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МИР обучающегося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483" y="493527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256" y="6305102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Рисунок 16" descr="gerd_ma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16632"/>
            <a:ext cx="561196" cy="69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Заголовок 1"/>
          <p:cNvSpPr txBox="1">
            <a:spLocks/>
          </p:cNvSpPr>
          <p:nvPr/>
        </p:nvSpPr>
        <p:spPr>
          <a:xfrm>
            <a:off x="1259632" y="179609"/>
            <a:ext cx="676875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Администрация города Челябинска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958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C7F4D-E65F-462B-8A35-B149C55565DD}" type="slidenum">
              <a:rPr lang="ru-RU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17434" name="Прямоугольник 5"/>
          <p:cNvSpPr>
            <a:spLocks noChangeArrowheads="1"/>
          </p:cNvSpPr>
          <p:nvPr/>
        </p:nvSpPr>
        <p:spPr bwMode="auto">
          <a:xfrm>
            <a:off x="1907704" y="548680"/>
            <a:ext cx="47988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Чек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листы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082" y="384436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407" y="6309320"/>
            <a:ext cx="6957847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Заголовок 1"/>
          <p:cNvSpPr txBox="1">
            <a:spLocks/>
          </p:cNvSpPr>
          <p:nvPr/>
        </p:nvSpPr>
        <p:spPr>
          <a:xfrm>
            <a:off x="1259632" y="179609"/>
            <a:ext cx="676875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Администрация города Челябинска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14" name="Рисунок 13" descr="gerd_ma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16632"/>
            <a:ext cx="561196" cy="69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3" y="624712"/>
            <a:ext cx="6048672" cy="3356231"/>
          </a:xfrm>
          <a:prstGeom prst="rect">
            <a:avLst/>
          </a:prstGeom>
        </p:spPr>
      </p:pic>
      <p:pic>
        <p:nvPicPr>
          <p:cNvPr id="15" name="Рисунок 14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103"/>
          <a:stretch/>
        </p:blipFill>
        <p:spPr bwMode="auto">
          <a:xfrm>
            <a:off x="1734393" y="3527191"/>
            <a:ext cx="7409607" cy="333080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1502</TotalTime>
  <Words>362</Words>
  <Application>Microsoft Office PowerPoint</Application>
  <PresentationFormat>Экран (4:3)</PresentationFormat>
  <Paragraphs>102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Franklin Gothic Book</vt:lpstr>
      <vt:lpstr>Times New Roman</vt:lpstr>
      <vt:lpstr>Тема Office</vt:lpstr>
      <vt:lpstr>think-cell Slide</vt:lpstr>
      <vt:lpstr>Администрация города Челябинска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Фото с профессиональных проб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организации</dc:title>
  <dc:creator>Шиянова Елена Николаевна</dc:creator>
  <cp:lastModifiedBy>MM</cp:lastModifiedBy>
  <cp:revision>150</cp:revision>
  <cp:lastPrinted>2019-04-25T09:14:46Z</cp:lastPrinted>
  <dcterms:created xsi:type="dcterms:W3CDTF">2018-08-20T14:01:12Z</dcterms:created>
  <dcterms:modified xsi:type="dcterms:W3CDTF">2023-10-23T16:49:13Z</dcterms:modified>
</cp:coreProperties>
</file>