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1" r:id="rId4"/>
    <p:sldId id="260" r:id="rId5"/>
    <p:sldId id="259" r:id="rId6"/>
    <p:sldId id="264" r:id="rId7"/>
    <p:sldId id="258" r:id="rId8"/>
    <p:sldId id="268" r:id="rId9"/>
    <p:sldId id="266" r:id="rId10"/>
    <p:sldId id="25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hutterstock_873966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785926"/>
            <a:ext cx="4457704" cy="272733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b="1" dirty="0" smtClean="0">
                <a:solidFill>
                  <a:schemeClr val="bg1"/>
                </a:solidFill>
              </a:rPr>
              <a:t>Что такое суицид: особенности и профилактические меры»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5357826"/>
            <a:ext cx="4643470" cy="56672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Подготовила педагог-психолог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Что почитать на эту тему?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buBlip>
                <a:blip r:embed="rId2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Арнольд О. Дар редчайший, дар бесценный//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Vita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– 1999, №3 – с. 22-24.  </a:t>
            </a:r>
          </a:p>
          <a:p>
            <a:pPr algn="just">
              <a:buBlip>
                <a:blip r:embed="rId2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Волкова А.Н.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Психолого-педгогическая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поддержка детей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суицидентов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//Вестник психосоциальной и коррекционно-реабилитационной работы. – 1998, №2 – с. 36-43.</a:t>
            </a:r>
          </a:p>
          <a:p>
            <a:pPr algn="just">
              <a:buBlip>
                <a:blip r:embed="rId2"/>
              </a:buBlip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Вроно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Е. Что толкает в петлю//Деловой мир. – 1994 (30.05 – 06.06) – с. 30. </a:t>
            </a:r>
          </a:p>
          <a:p>
            <a:pPr algn="just">
              <a:buBlip>
                <a:blip r:embed="rId2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Лебедев В.И. Личность в экстремальных условиях. – М., 1987. </a:t>
            </a:r>
          </a:p>
          <a:p>
            <a:pPr algn="just">
              <a:buBlip>
                <a:blip r:embed="rId2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Мелихова А. Мышь черная, белая… или профилактика суицида//Учительская газета. – 1999, №28/29 – с. 18.</a:t>
            </a:r>
          </a:p>
          <a:p>
            <a:pPr algn="just">
              <a:buBlip>
                <a:blip r:embed="rId2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Научные и организационные проблемы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суицидологии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– М., 1983. </a:t>
            </a:r>
          </a:p>
          <a:p>
            <a:pPr algn="just">
              <a:buBlip>
                <a:blip r:embed="rId2"/>
              </a:buBlip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Снайдер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Р. Практическая психология для подростков. – М., 1995.</a:t>
            </a:r>
          </a:p>
          <a:p>
            <a:pPr algn="just">
              <a:buBlip>
                <a:blip r:embed="rId2"/>
              </a:buBlip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Трегубов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Л.,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Вагин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Ю. Эстетика самоубийства. – М., 1993.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214290"/>
            <a:ext cx="72866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оказание профилактической помощи родителям по проблеме подросткового суицида. 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Blip>
                <a:blip r:embed="rId2"/>
              </a:buBlip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расширить знания родителей о причинах, признаках подросткового суицида; </a:t>
            </a:r>
          </a:p>
          <a:p>
            <a:pPr algn="just">
              <a:buBlip>
                <a:blip r:embed="rId2"/>
              </a:buBlip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предоставить возможность задуматься и оценить взаимоотношения со своим ребенком; </a:t>
            </a:r>
          </a:p>
          <a:p>
            <a:pPr algn="just">
              <a:buBlip>
                <a:blip r:embed="rId2"/>
              </a:buBlip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воспитать уважение к личности подростка и понимания к его проблемам.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upl_1596360708_20253_uyqz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4000504"/>
            <a:ext cx="4377819" cy="266828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57148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Суицид как осознанный акт устранения из жизни под воздействием острых психотравмирующих ситуаций, при котором собственная жизнь теряет для человека смысл.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43504" y="2714620"/>
            <a:ext cx="38576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Общей причиной суицида является социально-психологическая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дезадаптация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возникающая под влиянием острых психотравмирующих ситуаций, нарушения взаимодействия личности с ее ближайшим окружением.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man-winter-boy-male-sneaker-spring-color-sitting-blue-ledge-season-photograph-interaction-5606.jpg"/>
          <p:cNvPicPr>
            <a:picLocks noChangeAspect="1"/>
          </p:cNvPicPr>
          <p:nvPr/>
        </p:nvPicPr>
        <p:blipFill>
          <a:blip r:embed="rId2" cstate="print"/>
          <a:srcRect l="6818" r="15905"/>
          <a:stretch>
            <a:fillRect/>
          </a:stretch>
        </p:blipFill>
        <p:spPr>
          <a:xfrm>
            <a:off x="142844" y="2285992"/>
            <a:ext cx="4857784" cy="419161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28794" y="428604"/>
            <a:ext cx="51435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Можно определить склонность подростка к суициду по суицидальным проявлениям.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Различают внешние и внутренние суицидальные проявления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214554"/>
            <a:ext cx="38576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Внутренние суицидальные проявления включают в себя:</a:t>
            </a:r>
          </a:p>
          <a:p>
            <a:pPr>
              <a:buBlip>
                <a:blip r:embed="rId2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суицидальные мысли; фантазии на тему смерти («заснуть и не проснуться», «если бы со мной что-нибудь случилось, и я бы умер»);</a:t>
            </a:r>
          </a:p>
          <a:p>
            <a:pPr>
              <a:buBlip>
                <a:blip r:embed="rId2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суицидальные замыслы: продумывание способов самоубийства, выбор его средств и времени;</a:t>
            </a:r>
          </a:p>
          <a:p>
            <a:pPr>
              <a:buBlip>
                <a:blip r:embed="rId2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суицидальные намерения: к замыслу присоединяется волевой компонент, человек настраивает себя на действие.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9124" y="235743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 внешним формам суицидного поведения относятся: </a:t>
            </a:r>
          </a:p>
          <a:p>
            <a:pPr>
              <a:buBlip>
                <a:blip r:embed="rId2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суицидальные попытки – целенаправленные акты поведения, направленные на лишение себя жизни, не закончившиеся смертью;</a:t>
            </a:r>
          </a:p>
          <a:p>
            <a:pPr>
              <a:buBlip>
                <a:blip r:embed="rId2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завершенный суицид: действия заканчиваются гибелью человека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1214422"/>
            <a:ext cx="414340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Blip>
                <a:blip r:embed="rId2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Суицидом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личность пытается изменить свои обстоятельства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избавиться от невыносимых переживаний, уйти из травмирующих условий, вызвать жалость и сострадание, добиться помощи и участия, привлечь внимание к своим проблемам.</a:t>
            </a:r>
          </a:p>
          <a:p>
            <a:pPr algn="just">
              <a:buBlip>
                <a:blip r:embed="rId2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Суицидное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поведение может окрашиваться чувством мести обидчикам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«которые потом пожалеют», в нем могут проявляться черты патологического упрямства в преследовании цели любой ценой.</a:t>
            </a:r>
          </a:p>
          <a:p>
            <a:pPr algn="just">
              <a:buBlip>
                <a:blip r:embed="rId2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Суицидное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поведение может стать подражательным.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Подростки копируют образцы поведения, которые они видят вокруг себя, которые им предлагает TV, Интернет.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628" y="1714488"/>
            <a:ext cx="392909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Предпосылкой к суициду является апатия, неверие в личные перспективы, снижение творческой и витальной активности в результате психической травмы. </a:t>
            </a:r>
          </a:p>
          <a:p>
            <a:pPr>
              <a:buBlip>
                <a:blip r:embed="rId2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Вторая составляющая – личностные особенности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суицидента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Blip>
                <a:blip r:embed="rId2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подростков суицид чаще встречается при таких акцентуациях: </a:t>
            </a:r>
          </a:p>
          <a:p>
            <a:pPr>
              <a:buFont typeface="Arial" pitchFamily="34" charset="0"/>
              <a:buChar char="•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Стероидный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сенситивный,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эмоционально-лабильный,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астенический. </a:t>
            </a:r>
          </a:p>
          <a:p>
            <a:pPr>
              <a:buBlip>
                <a:blip r:embed="rId2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Фоном является высокий уровень агрессивности подростка.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1142984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зоне риска: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депрессивные подростки,</a:t>
            </a:r>
          </a:p>
          <a:p>
            <a:pPr>
              <a:buBlip>
                <a:blip r:embed="rId2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подростки, злоупотребляющие алкоголем и наркотиками,</a:t>
            </a:r>
          </a:p>
          <a:p>
            <a:pPr>
              <a:buBlip>
                <a:blip r:embed="rId2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подростки, которые либо совершали суицидальную попытку, либо были свидетелями</a:t>
            </a:r>
          </a:p>
          <a:p>
            <a:pPr>
              <a:buBlip>
                <a:blip r:embed="rId2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того, как совершил суицид кто-то из членов семьи,</a:t>
            </a:r>
          </a:p>
          <a:p>
            <a:pPr>
              <a:buBlip>
                <a:blip r:embed="rId2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одаренные подростки,</a:t>
            </a:r>
          </a:p>
          <a:p>
            <a:pPr>
              <a:buBlip>
                <a:blip r:embed="rId2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подростки с плохой успеваемостью в школе,</a:t>
            </a:r>
          </a:p>
          <a:p>
            <a:pPr>
              <a:buBlip>
                <a:blip r:embed="rId2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беременные девочки,</a:t>
            </a:r>
          </a:p>
          <a:p>
            <a:pPr>
              <a:buBlip>
                <a:blip r:embed="rId2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подростки, жертвы насилия.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3w461UMBat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785794"/>
            <a:ext cx="4016691" cy="535780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43274" y="857232"/>
            <a:ext cx="550072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Синдромы поведения подростков, указывающие на готовность к суициду следующие: </a:t>
            </a:r>
          </a:p>
          <a:p>
            <a:pPr>
              <a:buBlip>
                <a:blip r:embed="rId2"/>
              </a:buBlip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затяжные нарушения сна: подростка преследуют страшные сны с картинами катаклизмов, катастроф, аварий или зловещих животных; </a:t>
            </a:r>
          </a:p>
          <a:p>
            <a:pPr>
              <a:buBlip>
                <a:blip r:embed="rId2"/>
              </a:buBlip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напряжение аффекта, периодически разряжаемого внешне не мотивированной агрессией;</a:t>
            </a:r>
          </a:p>
          <a:p>
            <a:pPr>
              <a:buBlip>
                <a:blip r:embed="rId2"/>
              </a:buBlip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депрессия, апатия, безмолвие: подросток тяжел на подъем, уходит от обязанностей, бессмысленно проводит время, в поведении видно оцепенение, сонливость; </a:t>
            </a:r>
          </a:p>
          <a:p>
            <a:pPr>
              <a:buBlip>
                <a:blip r:embed="rId2"/>
              </a:buBlip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выраженное чувство несостоятельности, вины, стыда за себя, отчетливая неуверенность в себе. </a:t>
            </a:r>
          </a:p>
          <a:p>
            <a:pPr>
              <a:buBlip>
                <a:blip r:embed="rId2"/>
              </a:buBlip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тяжело протекающий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пубертат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с выраженными соматическими эндокринными и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нервнопсихическими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нарушениями; </a:t>
            </a:r>
          </a:p>
          <a:p>
            <a:pPr>
              <a:buBlip>
                <a:blip r:embed="rId2"/>
              </a:buBlip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употребление алкоголя, токсикомания, наркомания.</a:t>
            </a:r>
          </a:p>
          <a:p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front.jpg"/>
          <p:cNvPicPr>
            <a:picLocks noChangeAspect="1"/>
          </p:cNvPicPr>
          <p:nvPr/>
        </p:nvPicPr>
        <p:blipFill>
          <a:blip r:embed="rId3" cstate="print"/>
          <a:srcRect l="28333" b="-1336"/>
          <a:stretch>
            <a:fillRect/>
          </a:stretch>
        </p:blipFill>
        <p:spPr>
          <a:xfrm>
            <a:off x="0" y="1285860"/>
            <a:ext cx="3500462" cy="370999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285728"/>
            <a:ext cx="8465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Рекомендации родителям по взаимодействию с подростком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785794"/>
            <a:ext cx="8643966" cy="589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300" dirty="0" smtClean="0"/>
          </a:p>
          <a:p>
            <a:pPr marL="144000">
              <a:buBlip>
                <a:blip r:embed="rId2"/>
              </a:buBlip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Помогайте подростку высказать свои чувства, поясняйте, что переживания и слёзы из-за неприятностей – нормальное явление, свойственное всем людям.</a:t>
            </a:r>
          </a:p>
          <a:p>
            <a:pPr marL="144000">
              <a:buBlip>
                <a:blip r:embed="rId2"/>
              </a:buBlip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Демонстрируйте ребёнку свою любовь, готовность прийти на помощь в разрешении проблемы, но одновременно давать возможность почувствовать, что он может сам управлять своей жизнью.</a:t>
            </a:r>
          </a:p>
          <a:p>
            <a:pPr marL="144000">
              <a:buBlip>
                <a:blip r:embed="rId2"/>
              </a:buBlip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Не играйте на самолюбии подростка, провоцируя тем самым его на самоубийство и думая, что он не способен совершить подобный поступок.</a:t>
            </a:r>
          </a:p>
          <a:p>
            <a:pPr marL="144000">
              <a:buBlip>
                <a:blip r:embed="rId2"/>
              </a:buBlip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Ищите признаки возможной опасности: суицидальные угрозы, предшествующие попыткам самоубийства, депрессии, значительные изменения поведения или личности молодого человека. Уловите проявления беспомощности и безнадёжности и определите, не является ли ваш ребёнок одиноким и изолированным.</a:t>
            </a:r>
          </a:p>
          <a:p>
            <a:pPr marL="144000">
              <a:buBlip>
                <a:blip r:embed="rId2"/>
              </a:buBlip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Установите заботливые взаимоотношения. Их следует выражать не только словами. Это должно быть безусловное принятие ребёнка не зависимо от его успехов или неудач. Постарайтесь наладить доброжелательные, доверительные взаимоотношения в семье.</a:t>
            </a:r>
          </a:p>
          <a:p>
            <a:pPr marL="144000">
              <a:buBlip>
                <a:blip r:embed="rId2"/>
              </a:buBlip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Будьте внимательным слушателем.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Суициденты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особенно страдают от сильного чувства отчуждения. Они нуждаются в обсуждении своей боли, неудовлетворённости жизнью и того, о чём говорят.</a:t>
            </a:r>
          </a:p>
          <a:p>
            <a:pPr marL="144000">
              <a:buBlip>
                <a:blip r:embed="rId2"/>
              </a:buBlip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Задавайте вопросы. Следует спокойно и доходчиво спросить о тревожащей ситуации. Ваше согласие выслушать и обсудить то, чем хотят поделиться с вами, будет большим облегчением для отчаявшегося ребёнка, который испытывает боязнь, что вы его осудите, и готов к тому, чтобы уйти.</a:t>
            </a:r>
          </a:p>
          <a:p>
            <a:pPr marL="144000">
              <a:buBlip>
                <a:blip r:embed="rId2"/>
              </a:buBlip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Не предлагайте неоправданных утешений. После того, что вы услышали от ребёнка о суицидальной угрозе, у вас может возникнуть желание сказать: «Нет, ты так на самом деле не думаешь». Если вы не проявите заинтересованности и отзывчивости, то ребёнок может посчитать суждение типа: «Ты на самом деле так не думаешь», - как проявление отвержения и недоверия. Если вести с ним беседу с любовью и заботой, то это значите6льно снизит угрозу самоубийства. В противном случае его можно довести до суицида банальными утешениями как раз тогда, когда он отчаянно нуждается в искреннем, заботливом и откровенном участии в его судьбе.</a:t>
            </a:r>
          </a:p>
          <a:p>
            <a:pPr marL="144000">
              <a:buBlip>
                <a:blip r:embed="rId2"/>
              </a:buBlip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Будьте осторожны и с высказываниями типа: «Ничего, ничего, у всех есть такие же проблемы, как у тебя» и т.п., которые резко контрастируют с мучениями подростка. Эти слова лишь уничижают его чувства и заставляют ощущать себя ещё более ненужным и бесполезным.</a:t>
            </a:r>
          </a:p>
          <a:p>
            <a:pPr marL="144000">
              <a:buBlip>
                <a:blip r:embed="rId2"/>
              </a:buBlip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Обратитесь за помощью к специалистам. Проконсультируйтесь с психологом о возможной помощи. 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25000" t="32639" r="25390" b="16666"/>
          <a:stretch>
            <a:fillRect/>
          </a:stretch>
        </p:blipFill>
        <p:spPr bwMode="auto">
          <a:xfrm>
            <a:off x="785786" y="1714488"/>
            <a:ext cx="7786742" cy="4475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00034" y="285728"/>
            <a:ext cx="8465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Рекомендации родителям по взаимодействию с подростком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28926" y="1214422"/>
            <a:ext cx="2940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ТАБЛИЦА КОММУНИКАЦИИ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1049</Words>
  <Application>Microsoft Office PowerPoint</Application>
  <PresentationFormat>Экран (4:3)</PresentationFormat>
  <Paragraphs>74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«Что такое суицид: особенности и профилактические меры»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Что почитать на эту тему?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 «Что такое суицид: особенности и профилактические меры»</dc:title>
  <dc:creator>Кристина</dc:creator>
  <cp:lastModifiedBy>DNS</cp:lastModifiedBy>
  <cp:revision>11</cp:revision>
  <dcterms:created xsi:type="dcterms:W3CDTF">2020-10-12T14:12:10Z</dcterms:created>
  <dcterms:modified xsi:type="dcterms:W3CDTF">2022-02-14T10:14:06Z</dcterms:modified>
</cp:coreProperties>
</file>