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3" r:id="rId9"/>
    <p:sldId id="262" r:id="rId10"/>
    <p:sldId id="266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B2035-384C-48B0-830E-143F49C5C758}" type="datetimeFigureOut">
              <a:rPr lang="ru-RU" smtClean="0"/>
              <a:pPr/>
              <a:t>пн 14.02.22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E289F-AB9F-4DB5-947B-2DA0F60695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1292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B2035-384C-48B0-830E-143F49C5C758}" type="datetimeFigureOut">
              <a:rPr lang="ru-RU" smtClean="0"/>
              <a:pPr/>
              <a:t>пн 14.02.22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E289F-AB9F-4DB5-947B-2DA0F60695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249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B2035-384C-48B0-830E-143F49C5C758}" type="datetimeFigureOut">
              <a:rPr lang="ru-RU" smtClean="0"/>
              <a:pPr/>
              <a:t>пн 14.02.22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E289F-AB9F-4DB5-947B-2DA0F60695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8170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B2035-384C-48B0-830E-143F49C5C758}" type="datetimeFigureOut">
              <a:rPr lang="ru-RU" smtClean="0"/>
              <a:pPr/>
              <a:t>пн 14.02.22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E289F-AB9F-4DB5-947B-2DA0F60695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8225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B2035-384C-48B0-830E-143F49C5C758}" type="datetimeFigureOut">
              <a:rPr lang="ru-RU" smtClean="0"/>
              <a:pPr/>
              <a:t>пн 14.02.22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E289F-AB9F-4DB5-947B-2DA0F60695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4300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B2035-384C-48B0-830E-143F49C5C758}" type="datetimeFigureOut">
              <a:rPr lang="ru-RU" smtClean="0"/>
              <a:pPr/>
              <a:t>пн 14.02.22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E289F-AB9F-4DB5-947B-2DA0F60695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919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B2035-384C-48B0-830E-143F49C5C758}" type="datetimeFigureOut">
              <a:rPr lang="ru-RU" smtClean="0"/>
              <a:pPr/>
              <a:t>пн 14.02.22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E289F-AB9F-4DB5-947B-2DA0F60695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4588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B2035-384C-48B0-830E-143F49C5C758}" type="datetimeFigureOut">
              <a:rPr lang="ru-RU" smtClean="0"/>
              <a:pPr/>
              <a:t>пн 14.02.22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E289F-AB9F-4DB5-947B-2DA0F60695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348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B2035-384C-48B0-830E-143F49C5C758}" type="datetimeFigureOut">
              <a:rPr lang="ru-RU" smtClean="0"/>
              <a:pPr/>
              <a:t>пн 14.02.22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E289F-AB9F-4DB5-947B-2DA0F60695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4196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B2035-384C-48B0-830E-143F49C5C758}" type="datetimeFigureOut">
              <a:rPr lang="ru-RU" smtClean="0"/>
              <a:pPr/>
              <a:t>пн 14.02.22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E289F-AB9F-4DB5-947B-2DA0F60695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430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B2035-384C-48B0-830E-143F49C5C758}" type="datetimeFigureOut">
              <a:rPr lang="ru-RU" smtClean="0"/>
              <a:pPr/>
              <a:t>пн 14.02.22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E289F-AB9F-4DB5-947B-2DA0F60695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4373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8B2035-384C-48B0-830E-143F49C5C758}" type="datetimeFigureOut">
              <a:rPr lang="ru-RU" smtClean="0"/>
              <a:pPr/>
              <a:t>пн 14.02.22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5E289F-AB9F-4DB5-947B-2DA0F60695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2359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4905" y="2558143"/>
            <a:ext cx="318664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ДЕТСКИЕ СТРАХИ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171450"/>
            <a:ext cx="8001000" cy="651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3851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59628" y="566057"/>
            <a:ext cx="50016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РОДИТЕЛЯМ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30628" y="1157799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Clr>
                <a:srgbClr val="FF0000"/>
              </a:buClr>
              <a:buFont typeface="Times New Roman" panose="02020603050405020304" pitchFamily="18" charset="0"/>
              <a:buChar char="Х"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стоит заниматься «закаливанием»,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т.е. если ребенок боится темноты и спать один, не запирайте его в комнате «чтобы привыкал». </a:t>
            </a:r>
          </a:p>
          <a:p>
            <a:pPr>
              <a:buClr>
                <a:srgbClr val="FF0000"/>
              </a:buClr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 еще больше напугаете ребенка, но это самое маленькое, что может произойти.</a:t>
            </a:r>
          </a:p>
          <a:p>
            <a:pPr>
              <a:buClr>
                <a:srgbClr val="FF0000"/>
              </a:buClr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Последствия таких «закаливаний» печальны: неврозы, заикания, отклонения в развитии. Если вы все же хотите попробовать этот метод, поставьте себя на место малыша.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542315" y="1265521"/>
            <a:ext cx="550817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Постоянно уверяйте своего ребенка, что он в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полной безопасности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тем более, когда вы, родитель, рядом с ним. Ребенок должен верить вам и доверять.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683827" y="2826759"/>
            <a:ext cx="539931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Обсуждайте с ребенком его страхи. </a:t>
            </a:r>
          </a:p>
          <a:p>
            <a:pPr>
              <a:buClr>
                <a:srgbClr val="00B050"/>
              </a:buClr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Главная задача родителей, понять, что именно беспокоит ребенка, и что явилось причиной страха. Он должен научится сам справляться со своими страхами, но этого не произойдет без вашей, родительской помощи.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444342" y="5049522"/>
            <a:ext cx="6096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Постарайтесь отвлекать ребенка.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Например, когда у ребенка началась паника, займите его игрой, наблюдением за чем-нибудь (например, посмотреть в окно). Разговаривайте с ребенком больше!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857" y="3854446"/>
            <a:ext cx="3766457" cy="2824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081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6829" y="224641"/>
            <a:ext cx="6096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7200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Страхи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это ощущение беспокойства или тревоги, возникающее в ответ на реальную или воображаемую угрозу для жизни или благополучия.</a:t>
            </a:r>
          </a:p>
          <a:p>
            <a:pPr indent="457200"/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детей такие страхи, как правило, являются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результатом психологического воздействия взрослых людей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(чаще всего родителей), или 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самовнушения.</a:t>
            </a:r>
          </a:p>
          <a:p>
            <a:pPr indent="457200"/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indent="457200" algn="just"/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Появление такой проблемы у ребёнка – повод задуматься родителям. Не стоит оставлять её без внимания, ведь невротические проявления у взрослых людей часто бывают следствием не разрешившихся детских страхов.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83302"/>
            <a:ext cx="3341912" cy="316646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825342" y="3249764"/>
            <a:ext cx="4822371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296" algn="just">
              <a:defRPr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Детские страхи, если к ним правильно относиться, понимать причины их появления, чаще всего исчезают бесследно. </a:t>
            </a:r>
          </a:p>
          <a:p>
            <a:pPr marL="82296" algn="just">
              <a:defRPr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же они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болезненно заострены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сохраняются длительное время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то это служит признаком неблагополучия, говорит о физической и нервной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ослабленности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ребёнка, неправильном поведении родителей, конфликтных отношений в семье.</a:t>
            </a:r>
          </a:p>
        </p:txBody>
      </p:sp>
    </p:spTree>
    <p:extLst>
      <p:ext uri="{BB962C8B-B14F-4D97-AF65-F5344CB8AC3E}">
        <p14:creationId xmlns:p14="http://schemas.microsoft.com/office/powerpoint/2010/main" val="32635063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5802" y="1284514"/>
            <a:ext cx="67818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страхов у родных. При этом большинство страхов передаются от родителей.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Тревожность в обращении с ребёнком.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Избыточное предохранение от опасности.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Большое количество запретов.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Многочисленные нереализуемые угрозы взрослых в семье.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Психологическая травма типа испуга, шока.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Испытываемые матерью нервно-психические перегрузки.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Конфликтные ситуации в семье.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Длительные и неразрешимые переживания, острые психические потрясения Обычно, это страхи темноты, одиночества, животных.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Недостаточная уверенность в себе,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адекватной самооценки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86582" y="228601"/>
            <a:ext cx="73552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Из-за чего появляется страх у школьников?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27976" y="1284514"/>
            <a:ext cx="2743775" cy="4158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08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20485" y="987309"/>
            <a:ext cx="6901543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296" algn="ctr">
              <a:defRPr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 страха </a:t>
            </a:r>
          </a:p>
          <a:p>
            <a:pPr marL="82296" algn="ctr">
              <a:defRPr/>
            </a:pP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8046" indent="-285750">
              <a:buFont typeface="Wingdings" panose="05000000000000000000" pitchFamily="2" charset="2"/>
              <a:buChar char="Ø"/>
              <a:defRPr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конкретный случай (укусила собака, застрял в лифте)</a:t>
            </a:r>
          </a:p>
          <a:p>
            <a:pPr marL="368046" indent="-285750">
              <a:buFont typeface="Wingdings" panose="05000000000000000000" pitchFamily="2" charset="2"/>
              <a:buChar char="Ø"/>
              <a:defRPr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внушённые страхи (через мультфильмы или других людей)</a:t>
            </a:r>
          </a:p>
          <a:p>
            <a:pPr marL="368046" indent="-285750">
              <a:buFont typeface="Wingdings" panose="05000000000000000000" pitchFamily="2" charset="2"/>
              <a:buChar char="Ø"/>
              <a:defRPr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детская фантазия</a:t>
            </a:r>
          </a:p>
          <a:p>
            <a:pPr marL="368046" indent="-285750">
              <a:buFont typeface="Wingdings" panose="05000000000000000000" pitchFamily="2" charset="2"/>
              <a:buChar char="Ø"/>
              <a:defRPr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внутрисемейные конфликты</a:t>
            </a:r>
          </a:p>
          <a:p>
            <a:pPr marL="368046" indent="-285750">
              <a:buFont typeface="Wingdings" panose="05000000000000000000" pitchFamily="2" charset="2"/>
              <a:buChar char="Ø"/>
              <a:defRPr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взаимоотношения со сверстниками</a:t>
            </a:r>
          </a:p>
          <a:p>
            <a:pPr marL="368046" indent="-285750">
              <a:buFont typeface="Wingdings" panose="05000000000000000000" pitchFamily="2" charset="2"/>
              <a:buChar char="Ø"/>
              <a:defRPr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невроз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7971" y="1623593"/>
            <a:ext cx="4027714" cy="3750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3036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0971" y="234497"/>
            <a:ext cx="9209314" cy="451304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</a:rPr>
              <a:t>Динамика страхов и тревожности у ребенка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07971" y="1118054"/>
            <a:ext cx="7326086" cy="4351338"/>
          </a:xfrm>
        </p:spPr>
        <p:txBody>
          <a:bodyPr>
            <a:normAutofit fontScale="92500"/>
          </a:bodyPr>
          <a:lstStyle/>
          <a:p>
            <a:pPr marL="365760" indent="-283464">
              <a:buNone/>
              <a:defRPr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Беременность, роды: плод реагирует на состояние беспокойства матери.</a:t>
            </a:r>
          </a:p>
          <a:p>
            <a:pPr marL="365760" indent="-283464">
              <a:buNone/>
              <a:defRPr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Первые месяцы: отсутствие контакта, яркий свет, резкие звуки.</a:t>
            </a:r>
          </a:p>
          <a:p>
            <a:pPr marL="365760" indent="-283464">
              <a:buNone/>
              <a:defRPr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1-3 года. – ночные кошмары (волк, баба-яга).</a:t>
            </a:r>
          </a:p>
          <a:p>
            <a:pPr marL="365760" indent="-283464">
              <a:buNone/>
              <a:defRPr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5 –7 лет - страх смерти, страх войны, стихийного бедствия.</a:t>
            </a:r>
          </a:p>
          <a:p>
            <a:pPr marL="365760" indent="-283464">
              <a:buNone/>
              <a:defRPr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– 11 лет – социальные страхи, например страх двойки.</a:t>
            </a:r>
          </a:p>
          <a:p>
            <a:pPr marL="365760" indent="-283464">
              <a:buNone/>
              <a:defRPr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 – 15 лет – повышенная тревожность по поводу изменения внешности, навязчивые страхи, например страх не быть самым лучшим, страх отвержения.</a:t>
            </a:r>
          </a:p>
          <a:p>
            <a:pPr marL="365760" indent="-283464">
              <a:buNone/>
              <a:defRPr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72" y="1426823"/>
            <a:ext cx="3733799" cy="3733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9265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80277" y="161251"/>
            <a:ext cx="49552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ДЕТСКИХ СТРАХОВ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7085" y="684471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Навязчивые страхи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эти страхи ребенок испытывает в определенных, конкретных ситуациях, он боится обстоятельств, которые могут их за собой повлечь. К таким страхам относятся, например, страх высоты, закрытых и открытых пространств и др.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183085" y="2309336"/>
            <a:ext cx="577079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Бредовые страхи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самая тяжелая форма страхов, причину появления которых найти невозможно. Например, почему ребенок боится играть с какой-то игрушкой или не хочет надевать какую-то одежду. Их наличие часто указывает на серьезные отклонения в психике малыша.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7085" y="4153955"/>
            <a:ext cx="6096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marL="82296" algn="just">
              <a:defRPr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Сверхценные страхи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самый распространенный вид. Они связаны с идеями фикс и вызваны собственной фантазией ребенка. В 90% случаев практикующие психологи сталкиваются именно с ними. Сначала эти страхи соответствуют какой-либо жизненной ситуации, а потом становятся настолько значимыми, что ни о чем другом ребенок думать не может.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167" y="4248328"/>
            <a:ext cx="2463148" cy="2215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438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83590" y="296038"/>
            <a:ext cx="878997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002060"/>
                </a:solidFill>
              </a:rPr>
              <a:t>Психолог может диагностировать тревожность и страхи </a:t>
            </a:r>
          </a:p>
          <a:p>
            <a:r>
              <a:rPr lang="ru-RU" sz="2800" dirty="0">
                <a:solidFill>
                  <a:srgbClr val="002060"/>
                </a:solidFill>
              </a:rPr>
              <a:t>с помощью проективных (рисуночных) методик</a:t>
            </a:r>
          </a:p>
        </p:txBody>
      </p:sp>
      <p:pic>
        <p:nvPicPr>
          <p:cNvPr id="5" name="Рисунок 1" descr="Detskiy_risunok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886" y="3934954"/>
            <a:ext cx="2951267" cy="2656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2" descr="detskiye-strakhi-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781" y="1364231"/>
            <a:ext cx="4005058" cy="3222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3" descr="operaciya nadpis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73" b="10462"/>
          <a:stretch/>
        </p:blipFill>
        <p:spPr bwMode="auto">
          <a:xfrm>
            <a:off x="446719" y="1371872"/>
            <a:ext cx="4413443" cy="2779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05203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2857" y="332469"/>
            <a:ext cx="8153400" cy="57104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поможет ребенку избавиться от тревожности и страхов?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8715" y="1698172"/>
            <a:ext cx="69342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B050"/>
              </a:buClr>
              <a:buFont typeface="Courier New" panose="02070309020205020404" pitchFamily="49" charset="0"/>
              <a:buChar char="o"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ИГРОТЕРАПИЯ</a:t>
            </a:r>
          </a:p>
          <a:p>
            <a:pPr marL="285750" indent="-285750">
              <a:buClr>
                <a:srgbClr val="00B050"/>
              </a:buClr>
              <a:buFont typeface="Courier New" panose="02070309020205020404" pitchFamily="49" charset="0"/>
              <a:buChar char="o"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ИЗОТЕРАПИЯ – прорисовка страхов</a:t>
            </a:r>
          </a:p>
          <a:p>
            <a:pPr marL="285750" indent="-285750">
              <a:buClr>
                <a:srgbClr val="00B050"/>
              </a:buClr>
              <a:buFont typeface="Courier New" panose="02070309020205020404" pitchFamily="49" charset="0"/>
              <a:buChar char="o"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ТАНЦЕВАЛЬНАЯ ТЕРАПИЯ </a:t>
            </a:r>
          </a:p>
          <a:p>
            <a:pPr marL="285750" indent="-285750">
              <a:buClr>
                <a:srgbClr val="00B050"/>
              </a:buClr>
              <a:buFont typeface="Courier New" panose="02070309020205020404" pitchFamily="49" charset="0"/>
              <a:buChar char="o"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ТЕЛЕСНО-ОРИЕНТИРОВАННЫЕ УПРАЖНЕНИЯ на снятие зажимов в теле</a:t>
            </a:r>
          </a:p>
          <a:p>
            <a:pPr marL="285750" indent="-285750">
              <a:buClr>
                <a:srgbClr val="00B050"/>
              </a:buClr>
              <a:buFont typeface="Courier New" panose="02070309020205020404" pitchFamily="49" charset="0"/>
              <a:buChar char="o"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СКАЗКОТЕРАПИЯ детских страхов</a:t>
            </a:r>
          </a:p>
          <a:p>
            <a:pPr marL="285750" indent="-285750">
              <a:buClr>
                <a:srgbClr val="00B050"/>
              </a:buClr>
              <a:buFont typeface="Courier New" panose="02070309020205020404" pitchFamily="49" charset="0"/>
              <a:buChar char="o"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БЕСЕДА С ПСИХОЛОГОМ</a:t>
            </a:r>
          </a:p>
          <a:p>
            <a:pPr marL="285750" indent="-285750">
              <a:buClr>
                <a:srgbClr val="00B050"/>
              </a:buClr>
              <a:buFont typeface="Courier New" panose="02070309020205020404" pitchFamily="49" charset="0"/>
              <a:buChar char="o"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 С ПСИХОЛОГОМ</a:t>
            </a:r>
          </a:p>
          <a:p>
            <a:pPr marL="285750" indent="-285750">
              <a:buClr>
                <a:srgbClr val="00B050"/>
              </a:buClr>
              <a:buFont typeface="Courier New" panose="02070309020205020404" pitchFamily="49" charset="0"/>
              <a:buChar char="o"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МЕДИТАЦИИ И РАССЛАБЛЕНИЕ</a:t>
            </a:r>
          </a:p>
          <a:p>
            <a:pPr marL="285750" indent="-285750">
              <a:buClr>
                <a:srgbClr val="00B050"/>
              </a:buClr>
              <a:buFont typeface="Courier New" panose="02070309020205020404" pitchFamily="49" charset="0"/>
              <a:buChar char="o"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ВЕДЕНИЕ ДНЕВНИКА ЭМОЦИЙ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6090" y="2079172"/>
            <a:ext cx="5254652" cy="284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3267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03727" y="306127"/>
            <a:ext cx="101330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</a:rPr>
              <a:t>Работа педагога-психолога строится по следующему принципу: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627914" y="1431782"/>
            <a:ext cx="6096000" cy="489364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68046" indent="-285750" algn="just">
              <a:buFont typeface="Wingdings" panose="05000000000000000000" pitchFamily="2" charset="2"/>
              <a:buChar char="Ø"/>
              <a:defRPr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самооценки </a:t>
            </a:r>
          </a:p>
          <a:p>
            <a:pPr marL="368046" indent="-285750" algn="just">
              <a:buFont typeface="Wingdings" panose="05000000000000000000" pitchFamily="2" charset="2"/>
              <a:buChar char="Ø"/>
              <a:defRPr/>
            </a:pP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8046" indent="-285750" algn="just">
              <a:buFont typeface="Wingdings" panose="05000000000000000000" pitchFamily="2" charset="2"/>
              <a:buChar char="Ø"/>
              <a:defRPr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способам снятия эмоционального и мышечного напряжения (техники с песком, рисование и лепка, массаж).</a:t>
            </a:r>
          </a:p>
          <a:p>
            <a:pPr marL="368046" indent="-285750" algn="just">
              <a:buFont typeface="Wingdings" panose="05000000000000000000" pitchFamily="2" charset="2"/>
              <a:buChar char="Ø"/>
              <a:defRPr/>
            </a:pP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8046" indent="-285750" algn="just">
              <a:buFont typeface="Wingdings" panose="05000000000000000000" pitchFamily="2" charset="2"/>
              <a:buChar char="Ø"/>
              <a:defRPr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Отработка навыков владения собой в травмирующих ситуациях </a:t>
            </a:r>
          </a:p>
          <a:p>
            <a:pPr marL="82296" algn="just">
              <a:defRPr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(ролевые игры: страх и тревога должны доводится до абсурда, ребенок должен получать роли сильных личностей, роли героев, преодолевающих трудности).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14" y="1159573"/>
            <a:ext cx="4354285" cy="5401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50195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780</Words>
  <Application>Microsoft Office PowerPoint</Application>
  <PresentationFormat>Широкоэкранный</PresentationFormat>
  <Paragraphs>65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Courier New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Динамика страхов и тревожности у ребенка</vt:lpstr>
      <vt:lpstr>Презентация PowerPoint</vt:lpstr>
      <vt:lpstr>Презентация PowerPoint</vt:lpstr>
      <vt:lpstr>Что поможет ребенку избавиться от тревожности и страхов?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Пользователь</cp:lastModifiedBy>
  <cp:revision>7</cp:revision>
  <dcterms:created xsi:type="dcterms:W3CDTF">2020-06-09T10:15:15Z</dcterms:created>
  <dcterms:modified xsi:type="dcterms:W3CDTF">2022-02-14T11:11:16Z</dcterms:modified>
</cp:coreProperties>
</file>