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9" r:id="rId2"/>
    <p:sldId id="340" r:id="rId3"/>
    <p:sldId id="259" r:id="rId4"/>
    <p:sldId id="260" r:id="rId5"/>
    <p:sldId id="342" r:id="rId6"/>
    <p:sldId id="311" r:id="rId7"/>
    <p:sldId id="264" r:id="rId8"/>
    <p:sldId id="266" r:id="rId9"/>
    <p:sldId id="338" r:id="rId10"/>
    <p:sldId id="330" r:id="rId11"/>
    <p:sldId id="339" r:id="rId12"/>
    <p:sldId id="332" r:id="rId13"/>
    <p:sldId id="334" r:id="rId14"/>
    <p:sldId id="317" r:id="rId15"/>
    <p:sldId id="318" r:id="rId16"/>
    <p:sldId id="319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E3B6-AB42-47AE-9824-F4BA87525C5F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B555A-4E80-4ACF-B45C-71F1B7525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58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44D59-5BAA-40E5-B0BC-5C1EFABE7147}" type="slidenum">
              <a:rPr lang="ru-RU" smtClean="0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C587-7B72-423D-B860-F280F5B58D86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F73F-ABA4-49D8-A13D-D79E5DD47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F22B-0229-44D9-B4D9-D7FFDFB00DC5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342B-660E-4E98-8FBE-CC819E81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rgbClr val="93CDDD"/>
                </a:solidFill>
              </a:rPr>
              <a:t>ProPowerPoint.Ru</a:t>
            </a:r>
            <a:endParaRPr lang="ru-RU" sz="110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259632" y="1643050"/>
            <a:ext cx="56698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3333CC"/>
                </a:solidFill>
              </a:rPr>
              <a:t>«Интернет безопасность.  Безопасность в социальных сетях»</a:t>
            </a:r>
          </a:p>
        </p:txBody>
      </p:sp>
      <p:pic>
        <p:nvPicPr>
          <p:cNvPr id="24580" name="Picture 8" descr="E:\Dокументы\клипы\опять анимашки\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928802"/>
            <a:ext cx="1166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E:\Dокументы\клипы\0000\101%20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071938"/>
            <a:ext cx="135732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E:\Dокументы\клипы\0000\128%20w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14891"/>
            <a:ext cx="2000264" cy="19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E:\Dокументы\клипы\звезды, зима, люди\5804101770554dc2e38f98684cd5648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5286375"/>
            <a:ext cx="1997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6" descr="E:\Dокументы\клипы\блестяшки\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357562"/>
            <a:ext cx="10112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7" descr="E:\Dокументы\клипы\блестяшки\м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13572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28" y="18470"/>
            <a:ext cx="89292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кибербуллинг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интернете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Термин «</a:t>
            </a:r>
            <a:r>
              <a:rPr lang="ru-RU" sz="2000" b="1" dirty="0" err="1"/>
              <a:t>кибербуллинг</a:t>
            </a:r>
            <a:r>
              <a:rPr lang="ru-RU" sz="2000" b="1" dirty="0"/>
              <a:t>»</a:t>
            </a:r>
            <a:r>
              <a:rPr lang="ru-RU" sz="2000" dirty="0"/>
              <a:t> (т.е. интернет-травля) означает хулиганские действия в сети через разные средства коммуникации.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Признаки </a:t>
            </a:r>
            <a:r>
              <a:rPr lang="ru-RU" sz="2000" b="1" dirty="0" err="1"/>
              <a:t>кибербуллинга</a:t>
            </a:r>
            <a:r>
              <a:rPr lang="ru-RU" sz="2000" dirty="0"/>
              <a:t> – осознанное и длительное причинение человеку вреда в сети. При этом агрессоров может быть несколько, они выступают как от своего лица, так и анонимно.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C:\Users\DNS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500462" cy="351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71934" y="1714488"/>
            <a:ext cx="4857752" cy="5000660"/>
          </a:xfrm>
        </p:spPr>
        <p:txBody>
          <a:bodyPr/>
          <a:lstStyle/>
          <a:p>
            <a:r>
              <a:rPr lang="ru-RU" sz="1800" dirty="0">
                <a:cs typeface="Times New Roman" pitchFamily="18" charset="0"/>
              </a:rPr>
              <a:t>почти все суицидальные группы социальных сетей имеют в своем названии аббревиатуры #f57, #f58, #f46, #</a:t>
            </a:r>
            <a:r>
              <a:rPr lang="ru-RU" sz="1800" dirty="0" err="1">
                <a:cs typeface="Times New Roman" pitchFamily="18" charset="0"/>
              </a:rPr>
              <a:t>няпока</a:t>
            </a:r>
            <a:r>
              <a:rPr lang="ru-RU" sz="1800" dirty="0">
                <a:cs typeface="Times New Roman" pitchFamily="18" charset="0"/>
              </a:rPr>
              <a:t>, #</a:t>
            </a:r>
            <a:r>
              <a:rPr lang="ru-RU" sz="1800" dirty="0" err="1">
                <a:cs typeface="Times New Roman" pitchFamily="18" charset="0"/>
              </a:rPr>
              <a:t>морекитов</a:t>
            </a:r>
            <a:r>
              <a:rPr lang="ru-RU" sz="1800" dirty="0">
                <a:cs typeface="Times New Roman" pitchFamily="18" charset="0"/>
              </a:rPr>
              <a:t>, #</a:t>
            </a:r>
            <a:r>
              <a:rPr lang="ru-RU" sz="1800" dirty="0" err="1">
                <a:cs typeface="Times New Roman" pitchFamily="18" charset="0"/>
              </a:rPr>
              <a:t>тихийдом</a:t>
            </a:r>
            <a:r>
              <a:rPr lang="ru-RU" sz="1800" dirty="0">
                <a:cs typeface="Times New Roman" pitchFamily="18" charset="0"/>
              </a:rPr>
              <a:t>, #</a:t>
            </a:r>
            <a:r>
              <a:rPr lang="ru-RU" sz="1800" dirty="0" err="1">
                <a:cs typeface="Times New Roman" pitchFamily="18" charset="0"/>
              </a:rPr>
              <a:t>ринапаленкова</a:t>
            </a:r>
            <a:r>
              <a:rPr lang="ru-RU" sz="1800" dirty="0">
                <a:cs typeface="Times New Roman" pitchFamily="18" charset="0"/>
              </a:rPr>
              <a:t>, </a:t>
            </a:r>
            <a:r>
              <a:rPr lang="en-US" sz="1800" dirty="0">
                <a:cs typeface="Times New Roman" pitchFamily="18" charset="0"/>
              </a:rPr>
              <a:t>#</a:t>
            </a:r>
            <a:r>
              <a:rPr lang="ru-RU" sz="1800" dirty="0">
                <a:cs typeface="Times New Roman" pitchFamily="18" charset="0"/>
              </a:rPr>
              <a:t>вставай в 4.20. </a:t>
            </a:r>
            <a:r>
              <a:rPr lang="ru-RU" sz="1800" dirty="0" smtClean="0">
                <a:cs typeface="Times New Roman" pitchFamily="18" charset="0"/>
              </a:rPr>
              <a:t>Участники </a:t>
            </a:r>
            <a:r>
              <a:rPr lang="ru-RU" sz="1800" dirty="0">
                <a:cs typeface="Times New Roman" pitchFamily="18" charset="0"/>
              </a:rPr>
              <a:t>этих «групп смерти» ассоциируют себя с китами —высокоразвитыми животными, которые якобы осознанно совершают массовые самоубийства, выбрасываясь на берег. Способность на самоубийство привязывается к внутренней свободе. Из групп смерти поклонники «моря китов» и «тихих домов» </a:t>
            </a:r>
            <a:r>
              <a:rPr lang="ru-RU" sz="1800" dirty="0" err="1">
                <a:cs typeface="Times New Roman" pitchFamily="18" charset="0"/>
              </a:rPr>
              <a:t>репостят</a:t>
            </a:r>
            <a:r>
              <a:rPr lang="ru-RU" sz="1800" dirty="0">
                <a:cs typeface="Times New Roman" pitchFamily="18" charset="0"/>
              </a:rPr>
              <a:t> видео и графику с летающими китами, под медитативные звуки.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ownloads\1956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429024" cy="40719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 и сообщества, склоняющие детей к суициду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 и сообщества, склоняющие детей к суициду</a:t>
            </a:r>
          </a:p>
        </p:txBody>
      </p:sp>
      <p:pic>
        <p:nvPicPr>
          <p:cNvPr id="5" name="Содержимое 4" descr="Screenshot_2017-02-08-21-42-5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1928826" cy="3235497"/>
          </a:xfrm>
        </p:spPr>
      </p:pic>
      <p:pic>
        <p:nvPicPr>
          <p:cNvPr id="3075" name="Picture 3" descr="C:\Users\1\Desktop\Новая папка\Screenshot_2017-02-18-03-57-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995912"/>
            <a:ext cx="2170729" cy="3862088"/>
          </a:xfrm>
          <a:prstGeom prst="rect">
            <a:avLst/>
          </a:prstGeom>
          <a:noFill/>
        </p:spPr>
      </p:pic>
      <p:pic>
        <p:nvPicPr>
          <p:cNvPr id="3076" name="Picture 4" descr="C:\Users\1\Desktop\Новая папка\Screenshot_2017-02-18-04-00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429000"/>
            <a:ext cx="1785950" cy="3067042"/>
          </a:xfrm>
          <a:prstGeom prst="rect">
            <a:avLst/>
          </a:prstGeom>
          <a:noFill/>
        </p:spPr>
      </p:pic>
      <p:pic>
        <p:nvPicPr>
          <p:cNvPr id="1026" name="Picture 2" descr="C:\Users\1\Desktop\Новая папка\Screenshot_2017-02-09-02-16-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500174"/>
            <a:ext cx="2071686" cy="3685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143504" cy="4786346"/>
          </a:xfrm>
        </p:spPr>
        <p:txBody>
          <a:bodyPr/>
          <a:lstStyle/>
          <a:p>
            <a:r>
              <a:rPr lang="ru-RU" sz="2000" b="1" dirty="0">
                <a:latin typeface="+mj-lt"/>
                <a:cs typeface="Times New Roman" pitchFamily="18" charset="0"/>
              </a:rPr>
              <a:t>Дети пишут с реальных или </a:t>
            </a:r>
            <a:r>
              <a:rPr lang="ru-RU" sz="2000" b="1" dirty="0" err="1">
                <a:latin typeface="+mj-lt"/>
                <a:cs typeface="Times New Roman" pitchFamily="18" charset="0"/>
              </a:rPr>
              <a:t>фейковых</a:t>
            </a:r>
            <a:r>
              <a:rPr lang="ru-RU" sz="2000" b="1" dirty="0">
                <a:latin typeface="+mj-lt"/>
                <a:cs typeface="Times New Roman" pitchFamily="18" charset="0"/>
              </a:rPr>
              <a:t> </a:t>
            </a:r>
            <a:r>
              <a:rPr lang="ru-RU" sz="2000" b="1" dirty="0" err="1">
                <a:latin typeface="+mj-lt"/>
                <a:cs typeface="Times New Roman" pitchFamily="18" charset="0"/>
              </a:rPr>
              <a:t>аккаунтов</a:t>
            </a:r>
            <a:r>
              <a:rPr lang="ru-RU" sz="2000" b="1" dirty="0">
                <a:latin typeface="+mj-lt"/>
                <a:cs typeface="Times New Roman" pitchFamily="18" charset="0"/>
              </a:rPr>
              <a:t> в социальных сетях, пробуя запросить себе куратора через специальные сообщения. И куратор начинает опрашивать их на предмет серьезности принятого решения. Начинается игра. В 4.20 каждое утро ребенок просыпается за очередным заданием для выполнения </a:t>
            </a:r>
            <a:r>
              <a:rPr lang="ru-RU" sz="2000" b="1" dirty="0" err="1">
                <a:latin typeface="+mj-lt"/>
                <a:cs typeface="Times New Roman" pitchFamily="18" charset="0"/>
              </a:rPr>
              <a:t>квестов</a:t>
            </a:r>
            <a:r>
              <a:rPr lang="ru-RU" sz="2000" b="1" dirty="0">
                <a:latin typeface="+mj-lt"/>
                <a:cs typeface="Times New Roman" pitchFamily="18" charset="0"/>
              </a:rPr>
              <a:t> по нарастающей. Где-то посередине начинают давать интимные задания, чтобы жертва не могла соскочить, боясь шантажа, —ведь к этому времени кураторы знают, где она живет и как ее найти.</a:t>
            </a:r>
            <a:r>
              <a:rPr lang="ru-RU" sz="2000" b="1" dirty="0">
                <a:latin typeface="+mj-lt"/>
              </a:rPr>
              <a:t/>
            </a:r>
            <a:br>
              <a:rPr lang="ru-RU" sz="2000" b="1" dirty="0">
                <a:latin typeface="+mj-lt"/>
              </a:rPr>
            </a:br>
            <a:endParaRPr lang="ru-RU" sz="2000" b="1" dirty="0">
              <a:latin typeface="+mj-lt"/>
            </a:endParaRPr>
          </a:p>
          <a:p>
            <a:pPr>
              <a:buNone/>
            </a:pPr>
            <a:r>
              <a:rPr lang="ru-RU" sz="2000" b="1" dirty="0">
                <a:latin typeface="+mj-lt"/>
              </a:rPr>
              <a:t>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1\Downloads\174e859f8473c9a1aa0cecdba25f6232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85794"/>
            <a:ext cx="2214546" cy="316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ВСТУПИТЬ В ИГРУ?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Users\1\Desktop\Новая папка\Screenshot_2017-02-09-02-23-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1887154" cy="3357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4737567" cy="2454197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Как Вы можете защитить своих детей?</a:t>
            </a:r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</a:b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1628775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/>
              <a:t>1. Создайте список домашних правил пользования Интернетом при участии детей и строго ему следуйте.</a:t>
            </a:r>
          </a:p>
        </p:txBody>
      </p:sp>
      <p:pic>
        <p:nvPicPr>
          <p:cNvPr id="19459" name="Picture 8" descr="%25D0%25B1%25D0%25B5%25D0%25B7%25D0%25BE%25D0%25BF%25D0%25B0%25D1%2581%25D0%25BD%25D1%258B%25D0%25B9%25D0%25B8%25D0%25BD%25D1%2582%25D0%25B5%25D1%2580%25D0%25BD%25D0%25B5%25D1%25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989138"/>
            <a:ext cx="3887788" cy="33432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>
                <a:latin typeface="+mj-lt"/>
              </a:rPr>
              <a:t>2. Используйте программы по защите детей в сети.</a:t>
            </a:r>
          </a:p>
        </p:txBody>
      </p:sp>
      <p:pic>
        <p:nvPicPr>
          <p:cNvPr id="20483" name="Picture 8" descr="28d25ad069a09a4576a08f3d1b7f2bf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133600"/>
            <a:ext cx="3598863" cy="3598863"/>
          </a:xfrm>
        </p:spPr>
      </p:pic>
      <p:pic>
        <p:nvPicPr>
          <p:cNvPr id="4" name="Picture 9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4071966" cy="305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>
                <a:latin typeface="+mj-lt"/>
              </a:rPr>
              <a:t>3. Беседуйте с детьми об их друзьях в Интернете и о том, чем они занимаются так, как если бы вы говорили о чем-то другом.</a:t>
            </a:r>
          </a:p>
        </p:txBody>
      </p:sp>
      <p:pic>
        <p:nvPicPr>
          <p:cNvPr id="22531" name="Picture 8" descr="327696b8-c787-4e5a-9b33-538406843367-w500-h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19250"/>
            <a:ext cx="4038600" cy="44878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algn="ctr">
              <a:buFont typeface="Arial" charset="0"/>
              <a:buNone/>
            </a:pPr>
            <a:r>
              <a:rPr lang="ru-RU" sz="2800">
                <a:latin typeface="Arial" charset="0"/>
              </a:rPr>
              <a:t>4. Установите твердое правило, чтобы дети никогда не соглашались на личные встречи с друзьями по Интернету.</a:t>
            </a:r>
          </a:p>
        </p:txBody>
      </p:sp>
      <p:pic>
        <p:nvPicPr>
          <p:cNvPr id="23555" name="Picture 13" descr="internet-frie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05038"/>
            <a:ext cx="4175125" cy="3132137"/>
          </a:xfrm>
        </p:spPr>
      </p:pic>
      <p:sp>
        <p:nvSpPr>
          <p:cNvPr id="85006" name="AutoShape 14"/>
          <p:cNvSpPr>
            <a:spLocks noChangeArrowheads="1"/>
          </p:cNvSpPr>
          <p:nvPr/>
        </p:nvSpPr>
        <p:spPr bwMode="auto">
          <a:xfrm>
            <a:off x="4427538" y="1557338"/>
            <a:ext cx="4464050" cy="4537075"/>
          </a:xfrm>
          <a:custGeom>
            <a:avLst/>
            <a:gdLst>
              <a:gd name="T0" fmla="*/ 461290333 w 21600"/>
              <a:gd name="T1" fmla="*/ 0 h 21600"/>
              <a:gd name="T2" fmla="*/ 135098273 w 21600"/>
              <a:gd name="T3" fmla="*/ 139554336 h 21600"/>
              <a:gd name="T4" fmla="*/ 0 w 21600"/>
              <a:gd name="T5" fmla="*/ 476505882 h 21600"/>
              <a:gd name="T6" fmla="*/ 135098273 w 21600"/>
              <a:gd name="T7" fmla="*/ 813457218 h 21600"/>
              <a:gd name="T8" fmla="*/ 461290333 w 21600"/>
              <a:gd name="T9" fmla="*/ 953011554 h 21600"/>
              <a:gd name="T10" fmla="*/ 787482394 w 21600"/>
              <a:gd name="T11" fmla="*/ 813457218 h 21600"/>
              <a:gd name="T12" fmla="*/ 922580667 w 21600"/>
              <a:gd name="T13" fmla="*/ 476505882 h 21600"/>
              <a:gd name="T14" fmla="*/ 787482394 w 21600"/>
              <a:gd name="T15" fmla="*/ 13955433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Arial" charset="0"/>
              </a:rPr>
              <a:t>5. Научите детей никогда не выдавать личную информацию по электронной почте, в чатах, системах мгновенного обмена сообщениями, регистрационных формах, личных профилях и при регистрации на конкурсы в Интернете.</a:t>
            </a:r>
          </a:p>
        </p:txBody>
      </p:sp>
      <p:pic>
        <p:nvPicPr>
          <p:cNvPr id="25603" name="Picture 8" descr="gbi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349500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Глобальная сеть играет в жизни детей большую роль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291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44 </a:t>
            </a:r>
            <a:r>
              <a:rPr lang="ru-RU" sz="2000" b="1" dirty="0"/>
              <a:t>% детей, регулярно использующих Интернет, хоть один раз подвергались сексуальным домогательствам при виртуальном общении</a:t>
            </a:r>
            <a:r>
              <a:rPr lang="ru-RU" sz="2000" dirty="0"/>
              <a:t>,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25 % подверглись этому несколько раз.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14,5 % детей назначали встречи с незнакомцами через Интернет.</a:t>
            </a:r>
            <a:r>
              <a:rPr lang="ru-RU" sz="2000" dirty="0"/>
              <a:t> 10 % из них ходили на встречи в одиночку, а 7 % никому не сообщили, что с кем-то встречаются. </a:t>
            </a: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/>
              <a:t>67% детей регулярно просматривают страницы о насилии</a:t>
            </a:r>
            <a:r>
              <a:rPr lang="ru-RU" sz="2000" dirty="0"/>
              <a:t> </a:t>
            </a:r>
            <a:endParaRPr lang="ru-RU" sz="2000" b="1" dirty="0"/>
          </a:p>
        </p:txBody>
      </p:sp>
      <p:pic>
        <p:nvPicPr>
          <p:cNvPr id="4100" name="Picture 13" descr="iStock_000017700197X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357298"/>
            <a:ext cx="4038600" cy="26797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4429132"/>
            <a:ext cx="4572000" cy="14274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Arial" charset="0"/>
              </a:rPr>
              <a:t>28% детей просматривают страницы </a:t>
            </a:r>
            <a:r>
              <a:rPr lang="ru-RU" b="1" dirty="0"/>
              <a:t>с расистским содержимым</a:t>
            </a:r>
            <a:r>
              <a:rPr lang="ru-RU" dirty="0"/>
              <a:t>.</a:t>
            </a:r>
          </a:p>
          <a:p>
            <a:pPr>
              <a:lnSpc>
                <a:spcPct val="80000"/>
              </a:lnSpc>
            </a:pPr>
            <a:r>
              <a:rPr lang="ru-RU" dirty="0"/>
              <a:t>Согласно исследованию, проведенному в 2015 году , почти </a:t>
            </a:r>
            <a:r>
              <a:rPr lang="ru-RU" b="1" dirty="0"/>
              <a:t>1/2 родителей (45,8%) не осознает опасностей</a:t>
            </a:r>
            <a:r>
              <a:rPr lang="ru-RU" dirty="0"/>
              <a:t>, с которыми могут встретиться их дети в Интернете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>
                <a:latin typeface="+mj-lt"/>
              </a:rPr>
              <a:t>6. Чтобы ребенок не мог заниматься чем-то посторонним без вашего ведома,  создайте для него учетную запись с ограниченными правами</a:t>
            </a:r>
          </a:p>
        </p:txBody>
      </p:sp>
      <p:pic>
        <p:nvPicPr>
          <p:cNvPr id="26628" name="Picture 8" descr="000c8komp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68550"/>
            <a:ext cx="4038600" cy="29892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+mj-lt"/>
              </a:rPr>
              <a:t>7. Приучите детей сообщать вам, если что-либо или кто-либо в Сети тревожит их или угрожает.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+mj-lt"/>
              </a:rPr>
              <a:t>Оставайтесь спокойными и напомните детям, что они в безопасности, если рассказали вам об этом.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+mj-lt"/>
              </a:rPr>
              <a:t>Похвалите их и побуждайте подойти еще раз, если случай повторится. </a:t>
            </a:r>
          </a:p>
        </p:txBody>
      </p:sp>
      <p:pic>
        <p:nvPicPr>
          <p:cNvPr id="27651" name="Picture 8" descr="safeinternet2_3108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60575"/>
            <a:ext cx="4032250" cy="33067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ru-RU" sz="2400" dirty="0"/>
              <a:t>8. Расскажите детям о порнографии в Интернете и направьте их на хорошие сайты о здоровье и половой жизни.</a:t>
            </a:r>
          </a:p>
        </p:txBody>
      </p:sp>
      <p:pic>
        <p:nvPicPr>
          <p:cNvPr id="28675" name="Picture 12" descr="011313113171_large3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05038"/>
            <a:ext cx="4032250" cy="302418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/>
              <a:t>9. Настаивайте на том, чтобы дети предоставили вам доступ к своей электронной почте, чтобы вы могли убедиться, что они не общаются с незнакомцами.</a:t>
            </a:r>
          </a:p>
        </p:txBody>
      </p:sp>
      <p:pic>
        <p:nvPicPr>
          <p:cNvPr id="29699" name="Picture 6" descr="15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00288"/>
            <a:ext cx="4038600" cy="31257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/>
              <a:t>10. Расскажите детям об ответственном поведении в Интернете. </a:t>
            </a:r>
          </a:p>
          <a:p>
            <a:pPr>
              <a:buFont typeface="Arial" charset="0"/>
              <a:buNone/>
            </a:pPr>
            <a:r>
              <a:rPr lang="ru-RU" sz="2800" dirty="0"/>
              <a:t>     Ребята ни в коем случае не должны использовать Сеть для хулиганства, сплетен или угроз другим.</a:t>
            </a:r>
          </a:p>
        </p:txBody>
      </p:sp>
      <p:pic>
        <p:nvPicPr>
          <p:cNvPr id="30723" name="Picture 10" descr="%D0%B2%D0%B5%D0%B1-%D0%BE%D0%B1%D1%89%D0%B5%D0%BD%D0%B8%D0%B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32025"/>
            <a:ext cx="4038600" cy="32623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683568" y="500063"/>
            <a:ext cx="7704856" cy="3643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Терпения вам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семейного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благополучия!</a:t>
            </a:r>
          </a:p>
        </p:txBody>
      </p:sp>
      <p:pic>
        <p:nvPicPr>
          <p:cNvPr id="4" name="Рисунок 3" descr="schastlivaya-se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3278138" cy="2622510"/>
          </a:xfrm>
          <a:prstGeom prst="rect">
            <a:avLst/>
          </a:prstGeom>
        </p:spPr>
      </p:pic>
      <p:pic>
        <p:nvPicPr>
          <p:cNvPr id="5" name="Рисунок 4" descr="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3611377" cy="270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Опасности Интернета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4114800" cy="5016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200" dirty="0"/>
              <a:t>Более того, Интернет таит в себе много опасностей</a:t>
            </a:r>
            <a:r>
              <a:rPr lang="ru-RU" sz="2200" dirty="0" smtClean="0"/>
              <a:t>:</a:t>
            </a:r>
            <a:endParaRPr lang="ru-RU" sz="2200" dirty="0"/>
          </a:p>
          <a:p>
            <a:pPr eaLnBrk="1" hangingPunct="1"/>
            <a:r>
              <a:rPr lang="ru-RU" sz="2200" dirty="0"/>
              <a:t>незаконный контент: «взрослая» реклама табака, </a:t>
            </a:r>
            <a:r>
              <a:rPr lang="ru-RU" sz="2200" dirty="0" smtClean="0"/>
              <a:t>алкоголя, </a:t>
            </a:r>
            <a:r>
              <a:rPr lang="ru-RU" sz="2200" dirty="0"/>
              <a:t>азартные игры</a:t>
            </a:r>
            <a:r>
              <a:rPr lang="ru-RU" sz="2200" dirty="0" smtClean="0"/>
              <a:t>;</a:t>
            </a:r>
          </a:p>
          <a:p>
            <a:pPr eaLnBrk="1" hangingPunct="1"/>
            <a:r>
              <a:rPr lang="ru-RU" sz="2200" dirty="0" smtClean="0"/>
              <a:t>более 90% подростков 8-16 лет сталкивались с порнографией в сети </a:t>
            </a:r>
            <a:endParaRPr lang="ru-RU" sz="2200" dirty="0"/>
          </a:p>
          <a:p>
            <a:pPr eaLnBrk="1" hangingPunct="1"/>
            <a:r>
              <a:rPr lang="ru-RU" sz="2200" dirty="0"/>
              <a:t>платные сервисы и услуги, которые оплачиваются отдельно;</a:t>
            </a:r>
          </a:p>
          <a:p>
            <a:pPr eaLnBrk="1" hangingPunct="1"/>
            <a:r>
              <a:rPr lang="ru-RU" sz="2200" dirty="0"/>
              <a:t>призывы к асоциальному поведению, насилию и жестокости;</a:t>
            </a:r>
          </a:p>
          <a:p>
            <a:pPr eaLnBrk="1" hangingPunct="1"/>
            <a:endParaRPr lang="ru-RU" dirty="0"/>
          </a:p>
        </p:txBody>
      </p:sp>
      <p:pic>
        <p:nvPicPr>
          <p:cNvPr id="9220" name="Рисунок 3" descr="http://cs9788.vkontakte.ru/u64644379/101792905/x_6d537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14500"/>
            <a:ext cx="3571875" cy="37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Опасности Интернета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500563" cy="4680248"/>
          </a:xfrm>
        </p:spPr>
        <p:txBody>
          <a:bodyPr/>
          <a:lstStyle/>
          <a:p>
            <a:pPr eaLnBrk="1" hangingPunct="1"/>
            <a:r>
              <a:rPr lang="ru-RU" sz="2200" dirty="0"/>
              <a:t>пропаганда сексуальной эксплуатации и суицидального поведения;</a:t>
            </a:r>
          </a:p>
          <a:p>
            <a:pPr eaLnBrk="1" hangingPunct="1"/>
            <a:r>
              <a:rPr lang="ru-RU" sz="2200" dirty="0"/>
              <a:t>общение на форумах и чатах с мошенниками, аферистами и преступниками под личиной доброжелателей;</a:t>
            </a:r>
          </a:p>
          <a:p>
            <a:pPr eaLnBrk="1" hangingPunct="1"/>
            <a:r>
              <a:rPr lang="ru-RU" sz="2200" dirty="0"/>
              <a:t>вынуждение предоставления личной информации о ребенке или его семье, которая может быть использована в преступных целях;</a:t>
            </a:r>
          </a:p>
          <a:p>
            <a:pPr eaLnBrk="1" hangingPunct="1"/>
            <a:r>
              <a:rPr lang="ru-RU" sz="2200" dirty="0"/>
              <a:t>Интернет-зависимость.</a:t>
            </a:r>
          </a:p>
          <a:p>
            <a:pPr eaLnBrk="1" hangingPunct="1"/>
            <a:endParaRPr lang="ru-RU" sz="2000" dirty="0"/>
          </a:p>
        </p:txBody>
      </p:sp>
      <p:pic>
        <p:nvPicPr>
          <p:cNvPr id="10244" name="Рисунок 3" descr="http://www.sostav.ru/articles/rus/2012/26.12/news/images/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612" y="1785938"/>
            <a:ext cx="3865751" cy="37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572000" cy="4811713"/>
          </a:xfrm>
        </p:spPr>
        <p:txBody>
          <a:bodyPr/>
          <a:lstStyle/>
          <a:p>
            <a:pPr eaLnBrk="1" hangingPunct="1"/>
            <a:r>
              <a:rPr lang="ru-RU" sz="2400" dirty="0"/>
              <a:t> </a:t>
            </a:r>
            <a:r>
              <a:rPr lang="ru-RU" sz="2200" dirty="0"/>
              <a:t>Ребенок, углубившись в виртуальное общение, игры,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</a:p>
          <a:p>
            <a:pPr eaLnBrk="1" hangingPunct="1"/>
            <a:endParaRPr lang="ru-RU" dirty="0"/>
          </a:p>
        </p:txBody>
      </p:sp>
      <p:pic>
        <p:nvPicPr>
          <p:cNvPr id="34820" name="Рисунок 3" descr="http://alimero.ru/uploads/images/00/59/48/2012/10/22/f0fd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142984"/>
            <a:ext cx="2286016" cy="212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3" descr="http://www.pvz.by/wp-content/uploads/2011/10/hypodynamicsdise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5"/>
            <a:ext cx="4572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Мобильные телефоны с выходом в Интернет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00513" cy="49244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/>
              <a:t>Основные опасности: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Подозрительные сообщения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Незнакомцы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Вредоносные программы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Интернет зависимость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Научите детей не отвечать на сообщения из неизвестных источников и не соглашаться на встречу с незнакомцами</a:t>
            </a:r>
            <a:r>
              <a:rPr lang="ru-RU" sz="2400" b="1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12292" name="Picture 8" descr="1283936374_archostable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Социальные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214438"/>
            <a:ext cx="7900987" cy="17145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sz="2400" dirty="0"/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ru-RU" sz="2400" dirty="0" smtClean="0"/>
              <a:t>Интернет </a:t>
            </a:r>
            <a:r>
              <a:rPr lang="ru-RU" sz="2400" dirty="0"/>
              <a:t>привлекает подростков  социальными сетями. </a:t>
            </a:r>
            <a:endParaRPr lang="ru-RU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/>
              <a:t>Там </a:t>
            </a:r>
            <a:r>
              <a:rPr lang="ru-RU" sz="2400" dirty="0"/>
              <a:t>легко и просто завести новые контакты или  прервать их, если что-либо вышло не так, как хотелось бы.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4340" name="Рисунок 3" descr="http://thelib.ru/books/00/15/22/00152252/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00050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aulmann_%D0%A1%D0%BE%D1%86%D0%B8%D0%B0%D0%BB%D1%8C%D0%BD%D1%8B%D0%B5%20%D1%81%D0%B5%D1%82%D0%B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Иконка Тик Тока ПНГ на Прозрачном Фоне - Скачать PNG Иконка Тик То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1102" y="4725144"/>
            <a:ext cx="1041360" cy="1041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1939" y="5758659"/>
            <a:ext cx="619686" cy="6196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Социальные сети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313" y="1785938"/>
            <a:ext cx="3857625" cy="4786312"/>
          </a:xfrm>
        </p:spPr>
        <p:txBody>
          <a:bodyPr/>
          <a:lstStyle/>
          <a:p>
            <a:pPr eaLnBrk="1" hangingPunct="1"/>
            <a:r>
              <a:rPr lang="ru-RU" sz="2200" dirty="0"/>
              <a:t>Подросток тратит время на пустое общение, и в реальной жизни у него может не быть друзей. За этим развлечением может скрываться одиночество, страх перед реальным общением, неуверенность в себе как в личности.</a:t>
            </a:r>
          </a:p>
          <a:p>
            <a:pPr eaLnBrk="1" hangingPunct="1"/>
            <a:endParaRPr lang="ru-RU" dirty="0"/>
          </a:p>
        </p:txBody>
      </p:sp>
      <p:pic>
        <p:nvPicPr>
          <p:cNvPr id="16388" name="Рисунок 3" descr="http://www.primmarketing.ru/img/news/2010/08/04/socmir/pic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5" y="1785938"/>
            <a:ext cx="371474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4580" name="Рисунок 3" descr="http://www.dv-reclama.ru/upload/iblock/290/Liga_bezopasnogo_intern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658</Words>
  <Application>Microsoft Office PowerPoint</Application>
  <PresentationFormat>Экран (4:3)</PresentationFormat>
  <Paragraphs>63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Komp</vt:lpstr>
      <vt:lpstr>Слайд 1</vt:lpstr>
      <vt:lpstr>Глобальная сеть играет в жизни детей большую роль</vt:lpstr>
      <vt:lpstr>Опасности Интернета</vt:lpstr>
      <vt:lpstr>Опасности Интернета</vt:lpstr>
      <vt:lpstr>Здоровье</vt:lpstr>
      <vt:lpstr> Мобильные телефоны с выходом в Интернет</vt:lpstr>
      <vt:lpstr>Социальные сети</vt:lpstr>
      <vt:lpstr>Социальные сети</vt:lpstr>
      <vt:lpstr>Слайд 9</vt:lpstr>
      <vt:lpstr>Слайд 10</vt:lpstr>
      <vt:lpstr>Слайд 11</vt:lpstr>
      <vt:lpstr>Группы и сообщества, склоняющие детей к суициду</vt:lpstr>
      <vt:lpstr>Слайд 13</vt:lpstr>
      <vt:lpstr>Как Вы можете защитить своих детей?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Учитель года</dc:subject>
  <dc:creator>Рыжкова Т.П.</dc:creator>
  <cp:keywords>конкурс</cp:keywords>
  <cp:lastModifiedBy>ХмелёваИС-27</cp:lastModifiedBy>
  <cp:revision>63</cp:revision>
  <dcterms:created xsi:type="dcterms:W3CDTF">2014-12-05T16:01:43Z</dcterms:created>
  <dcterms:modified xsi:type="dcterms:W3CDTF">2025-01-31T03:18:35Z</dcterms:modified>
</cp:coreProperties>
</file>